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8" r:id="rId3"/>
    <p:sldId id="367" r:id="rId4"/>
    <p:sldId id="293" r:id="rId5"/>
    <p:sldId id="299" r:id="rId6"/>
    <p:sldId id="321" r:id="rId7"/>
    <p:sldId id="364" r:id="rId8"/>
    <p:sldId id="322" r:id="rId9"/>
    <p:sldId id="365" r:id="rId10"/>
    <p:sldId id="323" r:id="rId11"/>
    <p:sldId id="260" r:id="rId12"/>
    <p:sldId id="286" r:id="rId13"/>
    <p:sldId id="325" r:id="rId14"/>
    <p:sldId id="297" r:id="rId15"/>
    <p:sldId id="326" r:id="rId16"/>
    <p:sldId id="333" r:id="rId17"/>
    <p:sldId id="335" r:id="rId18"/>
    <p:sldId id="334" r:id="rId19"/>
    <p:sldId id="336" r:id="rId20"/>
    <p:sldId id="337" r:id="rId21"/>
    <p:sldId id="338" r:id="rId22"/>
    <p:sldId id="366" r:id="rId23"/>
    <p:sldId id="339" r:id="rId24"/>
    <p:sldId id="340" r:id="rId25"/>
    <p:sldId id="341" r:id="rId26"/>
    <p:sldId id="361" r:id="rId27"/>
    <p:sldId id="342" r:id="rId28"/>
    <p:sldId id="343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5" r:id="rId37"/>
    <p:sldId id="363" r:id="rId38"/>
    <p:sldId id="357" r:id="rId39"/>
    <p:sldId id="362" r:id="rId40"/>
  </p:sldIdLst>
  <p:sldSz cx="9144000" cy="6858000" type="screen4x3"/>
  <p:notesSz cx="6807200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7E3"/>
    <a:srgbClr val="F9ECAC"/>
    <a:srgbClr val="FFFF00"/>
    <a:srgbClr val="009242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9" autoAdjust="0"/>
    <p:restoredTop sz="94662" autoAdjust="0"/>
  </p:normalViewPr>
  <p:slideViewPr>
    <p:cSldViewPr>
      <p:cViewPr varScale="1">
        <p:scale>
          <a:sx n="100" d="100"/>
          <a:sy n="100" d="100"/>
        </p:scale>
        <p:origin x="15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1834D-3385-634B-8C19-2AEA0A0FC7D6}" type="doc">
      <dgm:prSet loTypeId="urn:microsoft.com/office/officeart/2009/layout/Reverse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136B45-851D-CC46-A6B9-65BB15ED17DF}">
      <dgm:prSet phldrT="[Text]"/>
      <dgm:spPr>
        <a:solidFill>
          <a:srgbClr val="72B7E3"/>
        </a:solidFill>
      </dgm:spPr>
      <dgm:t>
        <a:bodyPr/>
        <a:lstStyle/>
        <a:p>
          <a:r>
            <a:rPr lang="en-US" dirty="0"/>
            <a:t>IT Human Resources</a:t>
          </a:r>
        </a:p>
        <a:p>
          <a:endParaRPr lang="en-US" dirty="0"/>
        </a:p>
        <a:p>
          <a:r>
            <a:rPr lang="en-US" dirty="0"/>
            <a:t>“HR” Departments</a:t>
          </a:r>
        </a:p>
      </dgm:t>
    </dgm:pt>
    <dgm:pt modelId="{62C88926-A367-744D-81A8-DE7D46D84BD5}" type="parTrans" cxnId="{AB454683-E2D1-9C4B-B2E4-C0645DA00AE6}">
      <dgm:prSet/>
      <dgm:spPr/>
      <dgm:t>
        <a:bodyPr/>
        <a:lstStyle/>
        <a:p>
          <a:endParaRPr lang="en-US"/>
        </a:p>
      </dgm:t>
    </dgm:pt>
    <dgm:pt modelId="{A1566DCA-DB57-CA48-BBC4-C049E138D7E0}" type="sibTrans" cxnId="{AB454683-E2D1-9C4B-B2E4-C0645DA00AE6}">
      <dgm:prSet/>
      <dgm:spPr/>
      <dgm:t>
        <a:bodyPr/>
        <a:lstStyle/>
        <a:p>
          <a:endParaRPr lang="en-US"/>
        </a:p>
      </dgm:t>
    </dgm:pt>
    <dgm:pt modelId="{D5958371-3F16-EB4D-81D2-35AC0D83CE49}">
      <dgm:prSet phldrT="[Text]"/>
      <dgm:spPr>
        <a:solidFill>
          <a:srgbClr val="F9ECAC"/>
        </a:solidFill>
      </dgm:spPr>
      <dgm:t>
        <a:bodyPr/>
        <a:lstStyle/>
        <a:p>
          <a:r>
            <a:rPr lang="en-US" dirty="0"/>
            <a:t>IT Talent</a:t>
          </a:r>
        </a:p>
        <a:p>
          <a:endParaRPr lang="en-US" dirty="0"/>
        </a:p>
        <a:p>
          <a:endParaRPr lang="en-US" dirty="0"/>
        </a:p>
        <a:p>
          <a:r>
            <a:rPr lang="en-US" dirty="0"/>
            <a:t>“Talent and Capability” Departments</a:t>
          </a:r>
        </a:p>
      </dgm:t>
    </dgm:pt>
    <dgm:pt modelId="{4B7F8A88-C752-A541-A8AF-BC6FB1399B13}" type="parTrans" cxnId="{FB1A4B02-4CF0-4343-9FB8-95913934ED01}">
      <dgm:prSet/>
      <dgm:spPr/>
      <dgm:t>
        <a:bodyPr/>
        <a:lstStyle/>
        <a:p>
          <a:endParaRPr lang="en-US"/>
        </a:p>
      </dgm:t>
    </dgm:pt>
    <dgm:pt modelId="{FA65F1F5-2777-5F4B-AC84-382A99156EFC}" type="sibTrans" cxnId="{FB1A4B02-4CF0-4343-9FB8-95913934ED01}">
      <dgm:prSet/>
      <dgm:spPr/>
      <dgm:t>
        <a:bodyPr/>
        <a:lstStyle/>
        <a:p>
          <a:endParaRPr lang="en-US"/>
        </a:p>
      </dgm:t>
    </dgm:pt>
    <dgm:pt modelId="{7BAD2BB8-B841-C342-B526-E23A802FC13B}" type="pres">
      <dgm:prSet presAssocID="{DD31834D-3385-634B-8C19-2AEA0A0FC7D6}" presName="Name0" presStyleCnt="0">
        <dgm:presLayoutVars>
          <dgm:chMax val="2"/>
          <dgm:chPref val="2"/>
          <dgm:animLvl val="lvl"/>
        </dgm:presLayoutVars>
      </dgm:prSet>
      <dgm:spPr/>
    </dgm:pt>
    <dgm:pt modelId="{1B16CF45-AF91-8B4B-A66D-E1B7CFFB2D4B}" type="pres">
      <dgm:prSet presAssocID="{DD31834D-3385-634B-8C19-2AEA0A0FC7D6}" presName="LeftText" presStyleLbl="revTx" presStyleIdx="0" presStyleCnt="0">
        <dgm:presLayoutVars>
          <dgm:bulletEnabled val="1"/>
        </dgm:presLayoutVars>
      </dgm:prSet>
      <dgm:spPr/>
    </dgm:pt>
    <dgm:pt modelId="{C4388FC7-2673-724A-96B2-2CAFA440D6F9}" type="pres">
      <dgm:prSet presAssocID="{DD31834D-3385-634B-8C19-2AEA0A0FC7D6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417AA7CA-03A2-6541-8D58-E8D8BF775B0E}" type="pres">
      <dgm:prSet presAssocID="{DD31834D-3385-634B-8C19-2AEA0A0FC7D6}" presName="RightText" presStyleLbl="revTx" presStyleIdx="0" presStyleCnt="0">
        <dgm:presLayoutVars>
          <dgm:bulletEnabled val="1"/>
        </dgm:presLayoutVars>
      </dgm:prSet>
      <dgm:spPr/>
    </dgm:pt>
    <dgm:pt modelId="{E7B89056-6C4C-9448-8673-43F90C118E1B}" type="pres">
      <dgm:prSet presAssocID="{DD31834D-3385-634B-8C19-2AEA0A0FC7D6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9EA2F95B-D4A2-7947-ADEF-CEE9EC76D725}" type="pres">
      <dgm:prSet presAssocID="{DD31834D-3385-634B-8C19-2AEA0A0FC7D6}" presName="TopArrow" presStyleLbl="node1" presStyleIdx="0" presStyleCnt="2"/>
      <dgm:spPr/>
    </dgm:pt>
    <dgm:pt modelId="{CE373E59-3205-494F-8A20-BCB39E0AD6B1}" type="pres">
      <dgm:prSet presAssocID="{DD31834D-3385-634B-8C19-2AEA0A0FC7D6}" presName="BottomArrow" presStyleLbl="node1" presStyleIdx="1" presStyleCnt="2"/>
      <dgm:spPr/>
    </dgm:pt>
  </dgm:ptLst>
  <dgm:cxnLst>
    <dgm:cxn modelId="{FB1A4B02-4CF0-4343-9FB8-95913934ED01}" srcId="{DD31834D-3385-634B-8C19-2AEA0A0FC7D6}" destId="{D5958371-3F16-EB4D-81D2-35AC0D83CE49}" srcOrd="1" destOrd="0" parTransId="{4B7F8A88-C752-A541-A8AF-BC6FB1399B13}" sibTransId="{FA65F1F5-2777-5F4B-AC84-382A99156EFC}"/>
    <dgm:cxn modelId="{41CEFC3F-2C7B-C043-B66D-0A56A005E0E4}" type="presOf" srcId="{07136B45-851D-CC46-A6B9-65BB15ED17DF}" destId="{C4388FC7-2673-724A-96B2-2CAFA440D6F9}" srcOrd="1" destOrd="0" presId="urn:microsoft.com/office/officeart/2009/layout/ReverseList"/>
    <dgm:cxn modelId="{F8FBC144-F2F2-4943-9588-2CD61CC9A0C6}" type="presOf" srcId="{DD31834D-3385-634B-8C19-2AEA0A0FC7D6}" destId="{7BAD2BB8-B841-C342-B526-E23A802FC13B}" srcOrd="0" destOrd="0" presId="urn:microsoft.com/office/officeart/2009/layout/ReverseList"/>
    <dgm:cxn modelId="{F301D068-2128-7D49-BBF1-A52E04C8FB88}" type="presOf" srcId="{D5958371-3F16-EB4D-81D2-35AC0D83CE49}" destId="{417AA7CA-03A2-6541-8D58-E8D8BF775B0E}" srcOrd="0" destOrd="0" presId="urn:microsoft.com/office/officeart/2009/layout/ReverseList"/>
    <dgm:cxn modelId="{24470C59-3E45-4F4D-91A0-806147B2817A}" type="presOf" srcId="{D5958371-3F16-EB4D-81D2-35AC0D83CE49}" destId="{E7B89056-6C4C-9448-8673-43F90C118E1B}" srcOrd="1" destOrd="0" presId="urn:microsoft.com/office/officeart/2009/layout/ReverseList"/>
    <dgm:cxn modelId="{AB454683-E2D1-9C4B-B2E4-C0645DA00AE6}" srcId="{DD31834D-3385-634B-8C19-2AEA0A0FC7D6}" destId="{07136B45-851D-CC46-A6B9-65BB15ED17DF}" srcOrd="0" destOrd="0" parTransId="{62C88926-A367-744D-81A8-DE7D46D84BD5}" sibTransId="{A1566DCA-DB57-CA48-BBC4-C049E138D7E0}"/>
    <dgm:cxn modelId="{BC96DAB9-D0DC-3142-B788-B4D713DFA4FD}" type="presOf" srcId="{07136B45-851D-CC46-A6B9-65BB15ED17DF}" destId="{1B16CF45-AF91-8B4B-A66D-E1B7CFFB2D4B}" srcOrd="0" destOrd="0" presId="urn:microsoft.com/office/officeart/2009/layout/ReverseList"/>
    <dgm:cxn modelId="{4BF1C00C-F9B1-5549-967F-44F4F7961601}" type="presParOf" srcId="{7BAD2BB8-B841-C342-B526-E23A802FC13B}" destId="{1B16CF45-AF91-8B4B-A66D-E1B7CFFB2D4B}" srcOrd="0" destOrd="0" presId="urn:microsoft.com/office/officeart/2009/layout/ReverseList"/>
    <dgm:cxn modelId="{B4318FBF-238A-1B4D-92E2-FBDB23BF2D97}" type="presParOf" srcId="{7BAD2BB8-B841-C342-B526-E23A802FC13B}" destId="{C4388FC7-2673-724A-96B2-2CAFA440D6F9}" srcOrd="1" destOrd="0" presId="urn:microsoft.com/office/officeart/2009/layout/ReverseList"/>
    <dgm:cxn modelId="{2F11D3E2-8A7A-D24F-B616-B77F6854A213}" type="presParOf" srcId="{7BAD2BB8-B841-C342-B526-E23A802FC13B}" destId="{417AA7CA-03A2-6541-8D58-E8D8BF775B0E}" srcOrd="2" destOrd="0" presId="urn:microsoft.com/office/officeart/2009/layout/ReverseList"/>
    <dgm:cxn modelId="{64059665-35C3-AD4C-BD14-EA4E4F13225D}" type="presParOf" srcId="{7BAD2BB8-B841-C342-B526-E23A802FC13B}" destId="{E7B89056-6C4C-9448-8673-43F90C118E1B}" srcOrd="3" destOrd="0" presId="urn:microsoft.com/office/officeart/2009/layout/ReverseList"/>
    <dgm:cxn modelId="{05A2D5E8-853C-8E49-92AD-3B10173EA394}" type="presParOf" srcId="{7BAD2BB8-B841-C342-B526-E23A802FC13B}" destId="{9EA2F95B-D4A2-7947-ADEF-CEE9EC76D725}" srcOrd="4" destOrd="0" presId="urn:microsoft.com/office/officeart/2009/layout/ReverseList"/>
    <dgm:cxn modelId="{10F324AC-1659-5242-B4CC-AED81482D2B4}" type="presParOf" srcId="{7BAD2BB8-B841-C342-B526-E23A802FC13B}" destId="{CE373E59-3205-494F-8A20-BCB39E0AD6B1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88FC7-2673-724A-96B2-2CAFA440D6F9}">
      <dsp:nvSpPr>
        <dsp:cNvPr id="0" name=""/>
        <dsp:cNvSpPr/>
      </dsp:nvSpPr>
      <dsp:spPr>
        <a:xfrm rot="16200000">
          <a:off x="1390115" y="1315325"/>
          <a:ext cx="2785227" cy="1702069"/>
        </a:xfrm>
        <a:prstGeom prst="round2SameRect">
          <a:avLst>
            <a:gd name="adj1" fmla="val 16670"/>
            <a:gd name="adj2" fmla="val 0"/>
          </a:avLst>
        </a:prstGeom>
        <a:solidFill>
          <a:srgbClr val="72B7E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127000" rIns="114300" bIns="1270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 Human Resources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“HR” Departments</a:t>
          </a:r>
        </a:p>
      </dsp:txBody>
      <dsp:txXfrm rot="5400000">
        <a:off x="2014797" y="856850"/>
        <a:ext cx="1618966" cy="2619021"/>
      </dsp:txXfrm>
    </dsp:sp>
    <dsp:sp modelId="{E7B89056-6C4C-9448-8673-43F90C118E1B}">
      <dsp:nvSpPr>
        <dsp:cNvPr id="0" name=""/>
        <dsp:cNvSpPr/>
      </dsp:nvSpPr>
      <dsp:spPr>
        <a:xfrm rot="5400000">
          <a:off x="3169472" y="1315325"/>
          <a:ext cx="2785227" cy="1702069"/>
        </a:xfrm>
        <a:prstGeom prst="round2SameRect">
          <a:avLst>
            <a:gd name="adj1" fmla="val 16670"/>
            <a:gd name="adj2" fmla="val 0"/>
          </a:avLst>
        </a:prstGeom>
        <a:solidFill>
          <a:srgbClr val="F9ECA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27000" rIns="76200" bIns="1270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 Talent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“Talent and Capability” Departments</a:t>
          </a:r>
        </a:p>
      </dsp:txBody>
      <dsp:txXfrm rot="-5400000">
        <a:off x="3711051" y="856850"/>
        <a:ext cx="1618966" cy="2619021"/>
      </dsp:txXfrm>
    </dsp:sp>
    <dsp:sp modelId="{9EA2F95B-D4A2-7947-ADEF-CEE9EC76D725}">
      <dsp:nvSpPr>
        <dsp:cNvPr id="0" name=""/>
        <dsp:cNvSpPr/>
      </dsp:nvSpPr>
      <dsp:spPr>
        <a:xfrm>
          <a:off x="2782555" y="0"/>
          <a:ext cx="1779357" cy="177927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373E59-3205-494F-8A20-BCB39E0AD6B1}">
      <dsp:nvSpPr>
        <dsp:cNvPr id="0" name=""/>
        <dsp:cNvSpPr/>
      </dsp:nvSpPr>
      <dsp:spPr>
        <a:xfrm rot="10800000">
          <a:off x="2782555" y="2553017"/>
          <a:ext cx="1779357" cy="177927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083" cy="49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87" tIns="45843" rIns="91687" bIns="4584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641" y="0"/>
            <a:ext cx="2950083" cy="49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87" tIns="45843" rIns="91687" bIns="4584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1386"/>
            <a:ext cx="2950083" cy="49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87" tIns="45843" rIns="91687" bIns="4584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641" y="9441386"/>
            <a:ext cx="2950083" cy="49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87" tIns="45843" rIns="91687" bIns="4584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D9AA0D0-55BD-4E9B-A8DA-3F1DAF5E9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2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0083" cy="49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87" tIns="45843" rIns="91687" bIns="4584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641" y="0"/>
            <a:ext cx="2950083" cy="49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87" tIns="45843" rIns="91687" bIns="4584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17" y="4721515"/>
            <a:ext cx="5445169" cy="447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87" tIns="45843" rIns="91687" bIns="458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1386"/>
            <a:ext cx="2950083" cy="49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87" tIns="45843" rIns="91687" bIns="4584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641" y="9441386"/>
            <a:ext cx="2950083" cy="49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87" tIns="45843" rIns="91687" bIns="4584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67FBF4C-95A9-4EBA-9305-99305C415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14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01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8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5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AU" b="1" dirty="0"/>
              <a:t>ASK: What does this picture say to you?</a:t>
            </a:r>
          </a:p>
          <a:p>
            <a:pPr eaLnBrk="1" hangingPunct="1">
              <a:spcBef>
                <a:spcPct val="0"/>
              </a:spcBef>
            </a:pPr>
            <a:endParaRPr lang="en-AU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AU" dirty="0"/>
              <a:t>At some point, the implementation side of change, the project, intersects with the people side of change, organisational change management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AU" dirty="0"/>
              <a:t>Run the risk of going in different directions and never meeting up, so the full benefits of the project are never realised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AU" dirty="0"/>
              <a:t>If you plan for it, you can actually be ready at the intersection to point to guide them both in the same direction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AU" dirty="0"/>
              <a:t>Run though example of the Cross</a:t>
            </a:r>
            <a:r>
              <a:rPr lang="en-AU" baseline="0" dirty="0"/>
              <a:t> City Tunnel in Sydney – brilliant piece of technical project delivery but the people were not engaged properly (if at all). Result – the financial benefits originally promised fell woefully short and the entire investment had a massive write down and was eventually sold. Not a good stakeholder or investor outcome. Good example where if proper change management was involved, the outcome would have been very different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Unless you bring</a:t>
            </a:r>
            <a:r>
              <a:rPr lang="en-AU" baseline="0" dirty="0"/>
              <a:t> impacted employees along with you on the change journey, the resistance you are likely to encounter will spell doom for the financial outcomes you are trying to deliver.</a:t>
            </a:r>
          </a:p>
          <a:p>
            <a:endParaRPr lang="en-AU" baseline="0" dirty="0"/>
          </a:p>
          <a:p>
            <a:r>
              <a:rPr lang="en-AU" baseline="0" dirty="0"/>
              <a:t>Sometimes, that means being aware of when people are undergoing “change saturation” or “change fatigue”.</a:t>
            </a:r>
          </a:p>
          <a:p>
            <a:endParaRPr lang="en-AU" baseline="0" dirty="0"/>
          </a:p>
          <a:p>
            <a:r>
              <a:rPr lang="en-AU" baseline="0" dirty="0"/>
              <a:t>There is just too much going on for them to process and deal with what management is asking them to do.</a:t>
            </a:r>
          </a:p>
          <a:p>
            <a:endParaRPr lang="en-AU" baseline="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74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Remember the cross city tunnel</a:t>
            </a:r>
            <a:r>
              <a:rPr lang="en-AU" baseline="0" dirty="0"/>
              <a:t> example – technical solution was near perfect but the people side was woefully lacking. Result – was a thoroughly UNSUCCESSFUL outcome.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07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54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2A88B7-65B0-46A8-9658-2FD7218D3FF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1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1" charset="-128"/>
              </a:rPr>
              <a:t>Need to highlight that this theory is specifically centered on small groups.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1pPr>
            <a:lvl2pPr marL="717691" indent="-276035"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2pPr>
            <a:lvl3pPr marL="1104139" indent="-220828"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3pPr>
            <a:lvl4pPr marL="1545795" indent="-220828"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4pPr>
            <a:lvl5pPr marL="1987451" indent="-220828"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5pPr>
            <a:lvl6pPr marL="2429107" indent="-22082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6pPr>
            <a:lvl7pPr marL="2870762" indent="-22082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7pPr>
            <a:lvl8pPr marL="3312418" indent="-22082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8pPr>
            <a:lvl9pPr marL="3754074" indent="-22082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9pPr>
          </a:lstStyle>
          <a:p>
            <a:pPr eaLnBrk="1" hangingPunct="1"/>
            <a:fld id="{C713BC57-0119-47F9-8672-893CAB297ED5}" type="slidenum">
              <a:rPr lang="en-US" sz="1200">
                <a:latin typeface="Arial" pitchFamily="34" charset="0"/>
              </a:rPr>
              <a:pPr eaLnBrk="1" hangingPunct="1"/>
              <a:t>38</a:t>
            </a:fld>
            <a:endParaRPr lang="en-US" sz="12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5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1" charset="-128"/>
              </a:rPr>
              <a:t>Need to highlight that this theory is specifically centered on small groups.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1pPr>
            <a:lvl2pPr marL="717691" indent="-276035"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2pPr>
            <a:lvl3pPr marL="1104139" indent="-220828"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3pPr>
            <a:lvl4pPr marL="1545795" indent="-220828"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4pPr>
            <a:lvl5pPr marL="1987451" indent="-220828" eaLnBrk="0" hangingPunct="0"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5pPr>
            <a:lvl6pPr marL="2429107" indent="-22082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6pPr>
            <a:lvl7pPr marL="2870762" indent="-22082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7pPr>
            <a:lvl8pPr marL="3312418" indent="-22082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8pPr>
            <a:lvl9pPr marL="3754074" indent="-22082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Verdana" pitchFamily="34" charset="0"/>
                <a:ea typeface="ＭＳ Ｐゴシック" pitchFamily="1" charset="-128"/>
              </a:defRPr>
            </a:lvl9pPr>
          </a:lstStyle>
          <a:p>
            <a:pPr eaLnBrk="1" hangingPunct="1"/>
            <a:fld id="{C713BC57-0119-47F9-8672-893CAB297ED5}" type="slidenum">
              <a:rPr lang="en-US" sz="1200">
                <a:latin typeface="Arial" pitchFamily="34" charset="0"/>
              </a:rPr>
              <a:pPr eaLnBrk="1" hangingPunct="1"/>
              <a:t>39</a:t>
            </a:fld>
            <a:endParaRPr lang="en-US" sz="12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82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3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4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2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2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2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3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7FBF4C-95A9-4EBA-9305-99305C41597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8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3175992" cy="365125"/>
          </a:xfrm>
        </p:spPr>
        <p:txBody>
          <a:bodyPr/>
          <a:lstStyle/>
          <a:p>
            <a:pPr>
              <a:defRPr/>
            </a:pPr>
            <a:r>
              <a:rPr lang="en-US"/>
              <a:t>INFO5990 – Professional Practice in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A6367F-3C75-4668-BBF0-DE1509A7FD1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72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6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918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023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66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953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27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509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49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92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175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FB315-B4E0-4501-9168-05F678002529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 descr="USY_MB1_RGB_Standard_Logo.tif"/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6596"/>
            <a:ext cx="1567180" cy="54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490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1746342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INFO5990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624" y="3594100"/>
            <a:ext cx="7010400" cy="2095971"/>
          </a:xfrm>
        </p:spPr>
        <p:txBody>
          <a:bodyPr>
            <a:normAutofit fontScale="85000" lnSpcReduction="10000"/>
          </a:bodyPr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School of Information Technologies</a:t>
            </a: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University of Sydney</a:t>
            </a:r>
          </a:p>
          <a:p>
            <a:pPr algn="ctr" eaLnBrk="1" hangingPunct="1"/>
            <a:endParaRPr lang="en-US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AU" dirty="0">
                <a:solidFill>
                  <a:schemeClr val="tx1"/>
                </a:solidFill>
              </a:rPr>
              <a:t>Lecture 2: Sourcing, managing and nurturing human resources in IT &amp; Change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74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INFO5990 – Professional Practice in IT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115616" y="2832100"/>
            <a:ext cx="7177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4400" b="1" dirty="0">
                <a:latin typeface="Arial" charset="0"/>
              </a:rPr>
              <a:t>Professional Practice in IT</a:t>
            </a:r>
          </a:p>
        </p:txBody>
      </p:sp>
      <p:pic>
        <p:nvPicPr>
          <p:cNvPr id="7" name="Picture 6" descr="USY_MB1_RGB_Standard_Logo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6596"/>
            <a:ext cx="1567180" cy="546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Key Challenges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81425"/>
              </p:ext>
            </p:extLst>
          </p:nvPr>
        </p:nvGraphicFramePr>
        <p:xfrm>
          <a:off x="899592" y="1916832"/>
          <a:ext cx="6840760" cy="377226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42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533">
                <a:tc>
                  <a:txBody>
                    <a:bodyPr/>
                    <a:lstStyle/>
                    <a:p>
                      <a:r>
                        <a:rPr lang="en-US" dirty="0"/>
                        <a:t>Challenges when recruiting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r>
                        <a:rPr lang="en-US" baseline="0" dirty="0"/>
                        <a:t> to overcome them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3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Pace of change in the industry</a:t>
                      </a:r>
                      <a:r>
                        <a:rPr lang="en-US" baseline="0" dirty="0"/>
                        <a:t> means skills can become out of date, </a:t>
                      </a:r>
                      <a:r>
                        <a:rPr lang="en-US" dirty="0"/>
                        <a:t>Recruiter is not</a:t>
                      </a:r>
                      <a:r>
                        <a:rPr lang="en-US" baseline="0" dirty="0"/>
                        <a:t> technically aware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468">
                <a:tc>
                  <a:txBody>
                    <a:bodyPr/>
                    <a:lstStyle/>
                    <a:p>
                      <a:r>
                        <a:rPr lang="en-US" b="1" dirty="0" err="1"/>
                        <a:t>Techos</a:t>
                      </a:r>
                      <a:r>
                        <a:rPr lang="en-US" b="1" baseline="0" dirty="0"/>
                        <a:t> need to know how business works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468">
                <a:tc>
                  <a:txBody>
                    <a:bodyPr/>
                    <a:lstStyle/>
                    <a:p>
                      <a:r>
                        <a:rPr lang="en-US" dirty="0"/>
                        <a:t>Lower</a:t>
                      </a:r>
                      <a:r>
                        <a:rPr lang="en-US" baseline="0" dirty="0"/>
                        <a:t> cost global options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533">
                <a:tc>
                  <a:txBody>
                    <a:bodyPr/>
                    <a:lstStyle/>
                    <a:p>
                      <a:r>
                        <a:rPr lang="en-US" dirty="0"/>
                        <a:t>Skill</a:t>
                      </a:r>
                      <a:r>
                        <a:rPr lang="en-US" baseline="0" dirty="0"/>
                        <a:t> shortage (</a:t>
                      </a:r>
                      <a:r>
                        <a:rPr lang="en-US" baseline="0" dirty="0" err="1"/>
                        <a:t>eg</a:t>
                      </a:r>
                      <a:r>
                        <a:rPr lang="en-US" baseline="0" dirty="0"/>
                        <a:t> with emerging technologies)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613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Managing IT Talent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Top strategies for managing IT Talent are: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Performance Management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If you do well do are offered more training for wider experience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Leadership Development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If you do well you are given additional and more senior training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Nurturing and Retaining IT Talent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827584" y="1916832"/>
            <a:ext cx="7201545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 Deloitte and CIO survey showed that the top 3 attraction and retention strategies are:</a:t>
            </a:r>
          </a:p>
          <a:p>
            <a:pPr>
              <a:spcBef>
                <a:spcPct val="50000"/>
              </a:spcBef>
              <a:defRPr/>
            </a:pPr>
            <a:endParaRPr lang="en-US" dirty="0"/>
          </a:p>
          <a:p>
            <a:pPr marL="285750" indent="-285750">
              <a:spcBef>
                <a:spcPct val="50000"/>
              </a:spcBef>
              <a:buFont typeface="Arial"/>
              <a:buChar char="•"/>
              <a:defRPr/>
            </a:pPr>
            <a:r>
              <a:rPr lang="en-US" dirty="0"/>
              <a:t>Differentiate compensation based on performance</a:t>
            </a:r>
          </a:p>
          <a:p>
            <a:pPr marL="285750" indent="-285750">
              <a:spcBef>
                <a:spcPct val="50000"/>
              </a:spcBef>
              <a:buFont typeface="Arial"/>
              <a:buChar char="•"/>
              <a:defRPr/>
            </a:pPr>
            <a:r>
              <a:rPr lang="en-US" dirty="0"/>
              <a:t>Provide access to coaching and mentoring</a:t>
            </a:r>
          </a:p>
          <a:p>
            <a:pPr marL="285750" indent="-285750">
              <a:spcBef>
                <a:spcPct val="50000"/>
              </a:spcBef>
              <a:buFont typeface="Arial"/>
              <a:buChar char="•"/>
              <a:defRPr/>
            </a:pPr>
            <a:r>
              <a:rPr lang="en-US" dirty="0"/>
              <a:t>Offer job and career flexibility</a:t>
            </a:r>
          </a:p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spcBef>
                <a:spcPct val="50000"/>
              </a:spcBef>
              <a:defRPr/>
            </a:pPr>
            <a:endParaRPr lang="en-US" dirty="0"/>
          </a:p>
          <a:p>
            <a:pPr>
              <a:spcBef>
                <a:spcPct val="50000"/>
              </a:spcBef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7" name="Picture 6" descr="USY_MB1_RGB_Standard_Logo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60648"/>
            <a:ext cx="1567180" cy="5461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5896" y="0"/>
            <a:ext cx="5415738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04" y="5589240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 http://</a:t>
            </a:r>
            <a:r>
              <a:rPr lang="en-US" sz="1200" dirty="0" err="1"/>
              <a:t>www.cio.com</a:t>
            </a:r>
            <a:r>
              <a:rPr lang="en-US" sz="1200" dirty="0"/>
              <a:t>/documents/whitepapers/</a:t>
            </a:r>
            <a:r>
              <a:rPr lang="en-US" sz="1200" dirty="0" err="1"/>
              <a:t>mindthetalentgap.pdf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7504" y="2276872"/>
            <a:ext cx="3960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</a:rPr>
              <a:t>What are your top 3?</a:t>
            </a:r>
          </a:p>
        </p:txBody>
      </p:sp>
    </p:spTree>
    <p:extLst>
      <p:ext uri="{BB962C8B-B14F-4D97-AF65-F5344CB8AC3E}">
        <p14:creationId xmlns:p14="http://schemas.microsoft.com/office/powerpoint/2010/main" val="370158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Managing Talent in a recovery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5734" y="111994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Deloitte outlined the following steps to managing IT Talent in a Recovery:</a:t>
            </a:r>
          </a:p>
          <a:p>
            <a:pPr>
              <a:buFont typeface="Arial"/>
              <a:buChar char="•"/>
            </a:pPr>
            <a:r>
              <a:rPr lang="en-US" sz="1800" dirty="0"/>
              <a:t>Communicate and show you care</a:t>
            </a:r>
          </a:p>
          <a:p>
            <a:pPr>
              <a:buFont typeface="Arial"/>
              <a:buChar char="•"/>
            </a:pPr>
            <a:r>
              <a:rPr lang="en-US" sz="1800" dirty="0"/>
              <a:t>Managers to be accountable</a:t>
            </a:r>
          </a:p>
          <a:p>
            <a:pPr>
              <a:buFont typeface="Arial"/>
              <a:buChar char="•"/>
            </a:pPr>
            <a:r>
              <a:rPr lang="en-US" sz="1800" dirty="0"/>
              <a:t>Clear Career Path</a:t>
            </a:r>
          </a:p>
          <a:p>
            <a:pPr>
              <a:buFont typeface="Arial"/>
              <a:buChar char="•"/>
            </a:pPr>
            <a:r>
              <a:rPr lang="en-US" sz="1800" dirty="0"/>
              <a:t>Don</a:t>
            </a:r>
            <a:r>
              <a:rPr lang="fr-FR" sz="1800" dirty="0"/>
              <a:t>’</a:t>
            </a:r>
            <a:r>
              <a:rPr lang="en-US" sz="1800" dirty="0"/>
              <a:t>t burn</a:t>
            </a:r>
          </a:p>
          <a:p>
            <a:pPr>
              <a:buFont typeface="Arial"/>
              <a:buChar char="•"/>
            </a:pPr>
            <a:r>
              <a:rPr lang="en-US" sz="1800" dirty="0"/>
              <a:t>Try to avoid pay cuts</a:t>
            </a:r>
          </a:p>
          <a:p>
            <a:pPr>
              <a:buFont typeface="Arial"/>
              <a:buChar char="•"/>
            </a:pPr>
            <a:r>
              <a:rPr lang="en-US" sz="1800" dirty="0"/>
              <a:t>Smarter ways to develop people</a:t>
            </a:r>
          </a:p>
          <a:p>
            <a:pPr>
              <a:buFont typeface="Arial"/>
              <a:buChar char="•"/>
            </a:pPr>
            <a:r>
              <a:rPr lang="en-US" sz="1800" dirty="0"/>
              <a:t>Tell the truth</a:t>
            </a:r>
          </a:p>
          <a:p>
            <a:pPr>
              <a:buFont typeface="Arial"/>
              <a:buChar char="•"/>
            </a:pPr>
            <a:r>
              <a:rPr lang="en-US" sz="1800" dirty="0"/>
              <a:t>When does these steps need to be taken?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INFO5990 - Professional Practice in 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3" y="4125999"/>
            <a:ext cx="2447925" cy="186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5396" y="5939912"/>
            <a:ext cx="121539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" dirty="0"/>
              <a:t>Source: Market business review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259" y="2358980"/>
            <a:ext cx="4516741" cy="260856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269899" y="445083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156176" y="5039475"/>
            <a:ext cx="87235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" dirty="0"/>
              <a:t>Source: elementus.io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Your Career Development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0" y="1112647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How many hours have you spent planning your career over the last 12 months?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8487" y="5536396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Do you know what you want to do in 2 years? 5 years?</a:t>
            </a:r>
          </a:p>
          <a:p>
            <a:pPr algn="ctr"/>
            <a:r>
              <a:rPr lang="en-US" sz="1400" dirty="0">
                <a:solidFill>
                  <a:srgbClr val="0000FF"/>
                </a:solidFill>
              </a:rPr>
              <a:t>Look at your strengths and weakness area’s 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013176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  </a:t>
            </a:r>
            <a:r>
              <a:rPr lang="en-US" sz="2800" i="1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954582"/>
            <a:ext cx="3319351" cy="3349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51920" y="5351730"/>
            <a:ext cx="12634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" dirty="0"/>
              <a:t>Source : Ryerson University</a:t>
            </a:r>
          </a:p>
        </p:txBody>
      </p:sp>
    </p:spTree>
    <p:extLst>
      <p:ext uri="{BB962C8B-B14F-4D97-AF65-F5344CB8AC3E}">
        <p14:creationId xmlns:p14="http://schemas.microsoft.com/office/powerpoint/2010/main" val="4131529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0480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/>
              <a:t>Why Change Management?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728" y="1766316"/>
            <a:ext cx="4836368" cy="441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5487437" y="3082885"/>
            <a:ext cx="2612955" cy="301041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400" b="1" kern="0" dirty="0">
                <a:solidFill>
                  <a:srgbClr val="7030A0"/>
                </a:solidFill>
                <a:latin typeface="+mn-lt"/>
                <a:ea typeface="+mj-ea"/>
                <a:cs typeface="+mj-cs"/>
              </a:rPr>
              <a:t>It’s the </a:t>
            </a:r>
            <a:br>
              <a:rPr lang="en-US" sz="2400" b="1" kern="0" dirty="0">
                <a:solidFill>
                  <a:srgbClr val="7030A0"/>
                </a:solidFill>
                <a:latin typeface="+mn-lt"/>
                <a:ea typeface="+mj-ea"/>
                <a:cs typeface="+mj-cs"/>
              </a:rPr>
            </a:br>
            <a:r>
              <a:rPr lang="en-US" sz="2400" b="1" kern="0" dirty="0">
                <a:solidFill>
                  <a:srgbClr val="7030A0"/>
                </a:solidFill>
                <a:latin typeface="+mn-lt"/>
                <a:ea typeface="+mj-ea"/>
                <a:cs typeface="+mj-cs"/>
              </a:rPr>
              <a:t>“people side” </a:t>
            </a:r>
            <a:br>
              <a:rPr lang="en-US" sz="2400" b="1" kern="0" dirty="0">
                <a:solidFill>
                  <a:srgbClr val="7030A0"/>
                </a:solidFill>
                <a:latin typeface="+mn-lt"/>
                <a:ea typeface="+mj-ea"/>
                <a:cs typeface="+mj-cs"/>
              </a:rPr>
            </a:br>
            <a:r>
              <a:rPr lang="en-US" sz="2400" b="1" kern="0" dirty="0">
                <a:solidFill>
                  <a:srgbClr val="7030A0"/>
                </a:solidFill>
                <a:latin typeface="+mn-lt"/>
                <a:ea typeface="+mj-ea"/>
                <a:cs typeface="+mj-cs"/>
              </a:rPr>
              <a:t>of projects important to IT Talent retention and attrition ?</a:t>
            </a:r>
          </a:p>
          <a:p>
            <a:pPr>
              <a:defRPr/>
            </a:pPr>
            <a:endParaRPr lang="en-US" sz="2400" b="1" kern="0" dirty="0">
              <a:solidFill>
                <a:srgbClr val="7030A0"/>
              </a:solidFill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19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0480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/>
              <a:t>What is Change Management?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338536"/>
            <a:ext cx="7772400" cy="41148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000" b="1" dirty="0"/>
              <a:t>“Change management is a structured process and set of tools for leading the people side of change to achieve a desired outcome.”				          </a:t>
            </a:r>
          </a:p>
          <a:p>
            <a:pPr marL="0" indent="0" eaLnBrk="1" hangingPunct="1">
              <a:buFontTx/>
              <a:buNone/>
              <a:defRPr/>
            </a:pPr>
            <a:endParaRPr lang="en-US" sz="1600" b="1" i="1" dirty="0"/>
          </a:p>
          <a:p>
            <a:pPr marL="0" indent="0" eaLnBrk="1" hangingPunct="1">
              <a:buFontTx/>
              <a:buNone/>
              <a:defRPr/>
            </a:pPr>
            <a:r>
              <a:rPr lang="en-US" sz="1600" i="1" dirty="0"/>
              <a:t>Prosci 2002</a:t>
            </a:r>
          </a:p>
          <a:p>
            <a:pPr marL="0" indent="0" eaLnBrk="1" hangingPunct="1">
              <a:buFontTx/>
              <a:buNone/>
              <a:defRPr/>
            </a:pPr>
            <a:endParaRPr lang="en-US" sz="2000" b="1" dirty="0"/>
          </a:p>
          <a:p>
            <a:pPr marL="0" indent="0" eaLnBrk="1" hangingPunct="1">
              <a:buFontTx/>
              <a:buNone/>
              <a:defRPr/>
            </a:pPr>
            <a:endParaRPr lang="en-US" sz="2000" b="1" dirty="0"/>
          </a:p>
          <a:p>
            <a:pPr eaLnBrk="1" hangingPunct="1">
              <a:buClr>
                <a:schemeClr val="accent1">
                  <a:lumMod val="50000"/>
                </a:schemeClr>
              </a:buClr>
              <a:defRPr/>
            </a:pPr>
            <a:r>
              <a:rPr lang="en-US" sz="2000" dirty="0"/>
              <a:t>A leadership competency for enabling change within an organisation.</a:t>
            </a:r>
          </a:p>
          <a:p>
            <a:pPr eaLnBrk="1" hangingPunct="1">
              <a:buClr>
                <a:schemeClr val="accent1">
                  <a:lumMod val="50000"/>
                </a:schemeClr>
              </a:buClr>
              <a:defRPr/>
            </a:pPr>
            <a:r>
              <a:rPr lang="en-US" sz="2000" dirty="0"/>
              <a:t>A strategic capability designed to increase change capacity and responsiveness.</a:t>
            </a:r>
          </a:p>
          <a:p>
            <a:pPr eaLnBrk="1" hangingPunct="1">
              <a:defRPr/>
            </a:pPr>
            <a:endParaRPr lang="en-US" sz="160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533400" y="1876822"/>
            <a:ext cx="2403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i="1" dirty="0">
                <a:solidFill>
                  <a:srgbClr val="C00000"/>
                </a:solidFill>
                <a:latin typeface="+mn-lt"/>
              </a:rPr>
              <a:t>On a project level: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33400" y="4109070"/>
            <a:ext cx="3457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i="1" dirty="0">
                <a:solidFill>
                  <a:srgbClr val="C00000"/>
                </a:solidFill>
                <a:latin typeface="+mn-lt"/>
              </a:rPr>
              <a:t>On an </a:t>
            </a:r>
            <a:r>
              <a:rPr lang="en-US" sz="2000" b="1" i="1" dirty="0" err="1">
                <a:solidFill>
                  <a:srgbClr val="C00000"/>
                </a:solidFill>
                <a:latin typeface="+mn-lt"/>
              </a:rPr>
              <a:t>organisational</a:t>
            </a:r>
            <a:r>
              <a:rPr lang="en-US" sz="2000" b="1" i="1" dirty="0">
                <a:solidFill>
                  <a:srgbClr val="C00000"/>
                </a:solidFill>
                <a:latin typeface="+mn-lt"/>
              </a:rPr>
              <a:t> level: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2040" y="3195025"/>
            <a:ext cx="3384376" cy="132343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kern="0" dirty="0">
                <a:latin typeface="+mn-lt"/>
              </a:rPr>
              <a:t>Change Management for IT vs. </a:t>
            </a:r>
          </a:p>
          <a:p>
            <a:pPr algn="ctr">
              <a:defRPr/>
            </a:pPr>
            <a:r>
              <a:rPr lang="en-US" sz="1600" b="1" kern="0" dirty="0">
                <a:latin typeface="+mn-lt"/>
              </a:rPr>
              <a:t>Change Management for </a:t>
            </a:r>
            <a:r>
              <a:rPr lang="en-US" sz="1600" b="1" u="sng" kern="0" dirty="0">
                <a:latin typeface="+mn-lt"/>
              </a:rPr>
              <a:t>People</a:t>
            </a:r>
          </a:p>
          <a:p>
            <a:pPr algn="ctr">
              <a:defRPr/>
            </a:pPr>
            <a:endParaRPr lang="en-US" sz="1600" b="1" kern="0" dirty="0">
              <a:latin typeface="+mn-lt"/>
            </a:endParaRPr>
          </a:p>
          <a:p>
            <a:pPr algn="ctr">
              <a:defRPr/>
            </a:pPr>
            <a:r>
              <a:rPr lang="en-US" sz="1600" b="1" kern="0" dirty="0">
                <a:latin typeface="+mn-lt"/>
              </a:rPr>
              <a:t>This is Organisational Change Management (or </a:t>
            </a:r>
            <a:r>
              <a:rPr lang="en-US" sz="1600" b="1" u="sng" kern="0" dirty="0">
                <a:latin typeface="+mn-lt"/>
              </a:rPr>
              <a:t>OCM</a:t>
            </a:r>
            <a:r>
              <a:rPr lang="en-US" sz="1600" b="1" kern="0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339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531440" y="30480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/>
              <a:t>Reasons for applying OCM?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1907704" y="1916832"/>
            <a:ext cx="5544616" cy="3168352"/>
          </a:xfrm>
          <a:prstGeom prst="wedgeRoundRectCallout">
            <a:avLst>
              <a:gd name="adj1" fmla="val 891"/>
              <a:gd name="adj2" fmla="val 65382"/>
              <a:gd name="adj3" fmla="val 16667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100388">
              <a:spcAft>
                <a:spcPct val="50000"/>
              </a:spcAft>
              <a:buClr>
                <a:srgbClr val="FFCC18"/>
              </a:buClr>
              <a:buSzPct val="70000"/>
              <a:defRPr/>
            </a:pPr>
            <a:r>
              <a:rPr lang="en-US" sz="2400" kern="0" dirty="0">
                <a:solidFill>
                  <a:schemeClr val="tx1"/>
                </a:solidFill>
              </a:rPr>
              <a:t>The number one obstacle to success for major change projects is:</a:t>
            </a:r>
          </a:p>
          <a:p>
            <a:pPr algn="ctr" defTabSz="3100388">
              <a:spcAft>
                <a:spcPct val="50000"/>
              </a:spcAft>
              <a:buClr>
                <a:srgbClr val="FFCC18"/>
              </a:buClr>
              <a:buSzPct val="70000"/>
              <a:defRPr/>
            </a:pPr>
            <a:r>
              <a:rPr lang="en-US" b="1" kern="0" dirty="0">
                <a:solidFill>
                  <a:schemeClr val="tx1"/>
                </a:solidFill>
              </a:rPr>
              <a:t>employee resistance and the ineffective management of the people side of change</a:t>
            </a:r>
            <a:endParaRPr lang="en-US" b="1" kern="0" baseline="36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288" y="5723964"/>
            <a:ext cx="8026152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AU" dirty="0">
                <a:latin typeface="+mj-lt"/>
              </a:rPr>
              <a:t>Impacts of NOT doing change management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420072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/>
              <a:t>OCM</a:t>
            </a:r>
          </a:p>
          <a:p>
            <a:r>
              <a:rPr lang="en-AU" sz="900" dirty="0"/>
              <a:t>Organisational 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33420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40767"/>
            <a:ext cx="8001000" cy="1216025"/>
          </a:xfrm>
        </p:spPr>
        <p:txBody>
          <a:bodyPr/>
          <a:lstStyle/>
          <a:p>
            <a:pPr eaLnBrk="1" hangingPunct="1"/>
            <a:r>
              <a:rPr lang="en-US" sz="3200" dirty="0"/>
              <a:t>The difference between project management and change management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93394" y="1826716"/>
            <a:ext cx="3352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>
                <a:latin typeface="Arial" charset="0"/>
                <a:cs typeface="Arial" charset="0"/>
              </a:rPr>
              <a:t>Solution is designed, developed and delivered effectively</a:t>
            </a:r>
            <a:br>
              <a:rPr lang="en-US" sz="1800" dirty="0">
                <a:latin typeface="Arial" charset="0"/>
                <a:cs typeface="Arial" charset="0"/>
              </a:rPr>
            </a:br>
            <a:r>
              <a:rPr lang="en-US" sz="1800" dirty="0">
                <a:latin typeface="Arial" charset="0"/>
                <a:cs typeface="Arial" charset="0"/>
              </a:rPr>
              <a:t>(Technical side)</a:t>
            </a:r>
          </a:p>
        </p:txBody>
      </p:sp>
      <p:sp>
        <p:nvSpPr>
          <p:cNvPr id="8" name="Striped Right Arrow 7"/>
          <p:cNvSpPr/>
          <p:nvPr/>
        </p:nvSpPr>
        <p:spPr bwMode="auto">
          <a:xfrm>
            <a:off x="751369" y="2276872"/>
            <a:ext cx="2884527" cy="757218"/>
          </a:xfrm>
          <a:prstGeom prst="stripedRightArrow">
            <a:avLst>
              <a:gd name="adj1" fmla="val 53635"/>
              <a:gd name="adj2" fmla="val 69991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defRPr/>
            </a:pPr>
            <a:r>
              <a:rPr lang="en-AU" sz="16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Project Management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59904" y="1700808"/>
            <a:ext cx="30480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latin typeface="+mn-lt"/>
              </a:rPr>
              <a:t>Focus:</a:t>
            </a:r>
          </a:p>
          <a:p>
            <a:pPr>
              <a:defRPr/>
            </a:pPr>
            <a:r>
              <a:rPr lang="en-US" sz="1400" b="1" dirty="0">
                <a:solidFill>
                  <a:srgbClr val="5800B0"/>
                </a:solidFill>
                <a:latin typeface="+mn-lt"/>
              </a:rPr>
              <a:t>Technical side </a:t>
            </a:r>
            <a:r>
              <a:rPr lang="en-US" sz="1400" dirty="0">
                <a:latin typeface="+mn-lt"/>
              </a:rPr>
              <a:t>of moving from current state to future state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076056" y="3861048"/>
            <a:ext cx="35052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>
                <a:latin typeface="Arial" charset="0"/>
                <a:cs typeface="Arial" charset="0"/>
              </a:rPr>
              <a:t>Solution is embraced, adopted and utilised effectively</a:t>
            </a:r>
            <a:br>
              <a:rPr lang="en-US" sz="1800" dirty="0">
                <a:latin typeface="Arial" charset="0"/>
                <a:cs typeface="Arial" charset="0"/>
              </a:rPr>
            </a:br>
            <a:r>
              <a:rPr lang="en-US" sz="1800" dirty="0">
                <a:latin typeface="Arial" charset="0"/>
                <a:cs typeface="Arial" charset="0"/>
              </a:rPr>
              <a:t>(People side)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508104" y="5060032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7030A0"/>
                </a:solidFill>
                <a:latin typeface="Arial" charset="0"/>
                <a:cs typeface="Arial" charset="0"/>
              </a:rPr>
              <a:t>=   SUCCESS</a:t>
            </a:r>
          </a:p>
        </p:txBody>
      </p:sp>
      <p:sp>
        <p:nvSpPr>
          <p:cNvPr id="12" name="Striped Right Arrow 11"/>
          <p:cNvSpPr/>
          <p:nvPr/>
        </p:nvSpPr>
        <p:spPr bwMode="auto">
          <a:xfrm>
            <a:off x="755576" y="4183950"/>
            <a:ext cx="2884527" cy="757218"/>
          </a:xfrm>
          <a:prstGeom prst="stripedRightArrow">
            <a:avLst>
              <a:gd name="adj1" fmla="val 53635"/>
              <a:gd name="adj2" fmla="val 69991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>
              <a:defRPr/>
            </a:pPr>
            <a:r>
              <a:rPr lang="en-AU" sz="16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Change Management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55576" y="4851052"/>
            <a:ext cx="27590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latin typeface="+mn-lt"/>
              </a:rPr>
              <a:t>Focus:</a:t>
            </a:r>
          </a:p>
          <a:p>
            <a:pPr>
              <a:defRPr/>
            </a:pPr>
            <a:r>
              <a:rPr lang="en-US" sz="1400" b="1" dirty="0">
                <a:solidFill>
                  <a:srgbClr val="5800B0"/>
                </a:solidFill>
                <a:latin typeface="+mn-lt"/>
              </a:rPr>
              <a:t>People side </a:t>
            </a:r>
            <a:r>
              <a:rPr lang="en-US" sz="1400" dirty="0">
                <a:latin typeface="+mn-lt"/>
              </a:rPr>
              <a:t>of moving from current state to future state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825401" y="5601171"/>
            <a:ext cx="7620793" cy="492125"/>
          </a:xfrm>
          <a:prstGeom prst="rect">
            <a:avLst/>
          </a:prstGeom>
          <a:solidFill>
            <a:srgbClr val="39308D"/>
          </a:solidFill>
          <a:ln w="9525">
            <a:noFill/>
            <a:miter lim="800000"/>
            <a:headEnd/>
            <a:tailEnd/>
          </a:ln>
        </p:spPr>
        <p:txBody>
          <a:bodyPr wrap="square" tIns="91440" bIns="9144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charset="0"/>
                <a:cs typeface="Arial" charset="0"/>
              </a:rPr>
              <a:t> Complimentary disciplines with a </a:t>
            </a:r>
            <a:r>
              <a:rPr lang="en-US" sz="2000" b="1" dirty="0">
                <a:solidFill>
                  <a:srgbClr val="FFFF00"/>
                </a:solidFill>
                <a:latin typeface="Arial" charset="0"/>
                <a:cs typeface="Arial" charset="0"/>
              </a:rPr>
              <a:t>common objective 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136754" y="3140935"/>
            <a:ext cx="1181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rgbClr val="7030A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4811" y="3091221"/>
            <a:ext cx="1058877" cy="985851"/>
          </a:xfrm>
          <a:prstGeom prst="rect">
            <a:avLst/>
          </a:prstGeom>
          <a:solidFill>
            <a:srgbClr val="FF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/>
          <a:p>
            <a:pPr algn="ctr">
              <a:defRPr/>
            </a:pPr>
            <a:r>
              <a:rPr lang="en-AU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Current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144971" y="3091221"/>
            <a:ext cx="1058877" cy="985851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/>
          <a:p>
            <a:pPr algn="ctr">
              <a:defRPr/>
            </a:pPr>
            <a:r>
              <a:rPr lang="en-AU" sz="1400" b="1" dirty="0">
                <a:latin typeface="Arial" pitchFamily="34" charset="0"/>
                <a:cs typeface="Arial" pitchFamily="34" charset="0"/>
              </a:rPr>
              <a:t>Transition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30178" y="3091221"/>
            <a:ext cx="1058877" cy="985851"/>
          </a:xfrm>
          <a:prstGeom prst="rect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/>
          <a:p>
            <a:pPr algn="ctr">
              <a:defRPr/>
            </a:pPr>
            <a:r>
              <a:rPr lang="en-AU" sz="1400" b="1">
                <a:latin typeface="Arial" pitchFamily="34" charset="0"/>
                <a:cs typeface="Arial" pitchFamily="34" charset="0"/>
              </a:rPr>
              <a:t>Future</a:t>
            </a:r>
            <a:endParaRPr lang="en-AU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1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Agenda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Talent Terminology</a:t>
            </a:r>
          </a:p>
          <a:p>
            <a:pPr lvl="1"/>
            <a:r>
              <a:rPr lang="en-US" dirty="0"/>
              <a:t>Sourcing &amp; Managing IT Talent</a:t>
            </a:r>
          </a:p>
          <a:p>
            <a:pPr lvl="1"/>
            <a:r>
              <a:rPr lang="en-US" dirty="0"/>
              <a:t>Key Challenges</a:t>
            </a:r>
          </a:p>
          <a:p>
            <a:pPr lvl="1"/>
            <a:r>
              <a:rPr lang="en-US" dirty="0"/>
              <a:t>Nurturing and Retaining IT Talent</a:t>
            </a:r>
          </a:p>
          <a:p>
            <a:pPr lvl="1"/>
            <a:r>
              <a:rPr lang="en-US" dirty="0"/>
              <a:t>Your Career Development</a:t>
            </a:r>
          </a:p>
          <a:p>
            <a:pPr lvl="1"/>
            <a:r>
              <a:rPr lang="en-US" dirty="0"/>
              <a:t>Change management &amp; HR relationship</a:t>
            </a:r>
          </a:p>
          <a:p>
            <a:pPr lvl="1"/>
            <a:r>
              <a:rPr lang="en-US" dirty="0"/>
              <a:t>Telecoms Case Study from Telstra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0480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/>
              <a:t>Change is a process…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5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7008" y="1700808"/>
            <a:ext cx="5115272" cy="3005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382191" y="2838450"/>
            <a:ext cx="152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2000" dirty="0">
                <a:latin typeface="Arial" charset="0"/>
              </a:rPr>
              <a:t>Where you are today</a:t>
            </a:r>
            <a:endParaRPr lang="en-US" sz="2000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7296472" y="2895600"/>
            <a:ext cx="152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2000" dirty="0">
                <a:latin typeface="Arial" charset="0"/>
              </a:rPr>
              <a:t>Where you want to be</a:t>
            </a:r>
            <a:endParaRPr lang="en-US" sz="2000" dirty="0"/>
          </a:p>
        </p:txBody>
      </p: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2649268" y="4797152"/>
            <a:ext cx="3805283" cy="1219969"/>
            <a:chOff x="1104" y="1920"/>
            <a:chExt cx="3312" cy="1948"/>
          </a:xfrm>
        </p:grpSpPr>
        <p:sp>
          <p:nvSpPr>
            <p:cNvPr id="11" name="Rectangle 26"/>
            <p:cNvSpPr>
              <a:spLocks noChangeArrowheads="1"/>
            </p:cNvSpPr>
            <p:nvPr/>
          </p:nvSpPr>
          <p:spPr bwMode="auto">
            <a:xfrm>
              <a:off x="1104" y="1920"/>
              <a:ext cx="1008" cy="105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2256" y="1920"/>
              <a:ext cx="1008" cy="1056"/>
            </a:xfrm>
            <a:prstGeom prst="rect">
              <a:avLst/>
            </a:prstGeom>
            <a:solidFill>
              <a:srgbClr val="F2E81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Rectangle 28"/>
            <p:cNvSpPr>
              <a:spLocks noChangeArrowheads="1"/>
            </p:cNvSpPr>
            <p:nvPr/>
          </p:nvSpPr>
          <p:spPr bwMode="auto">
            <a:xfrm>
              <a:off x="3408" y="1920"/>
              <a:ext cx="1008" cy="105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Text Box 29"/>
            <p:cNvSpPr txBox="1">
              <a:spLocks noChangeArrowheads="1"/>
            </p:cNvSpPr>
            <p:nvPr/>
          </p:nvSpPr>
          <p:spPr bwMode="auto">
            <a:xfrm>
              <a:off x="1231" y="3143"/>
              <a:ext cx="761" cy="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Arial" charset="0"/>
                </a:rPr>
                <a:t>Current</a:t>
              </a:r>
            </a:p>
            <a:p>
              <a:pPr algn="ctr"/>
              <a:r>
                <a:rPr lang="en-US" sz="1800">
                  <a:latin typeface="Arial" charset="0"/>
                </a:rPr>
                <a:t>state</a:t>
              </a:r>
            </a:p>
          </p:txBody>
        </p:sp>
        <p:sp>
          <p:nvSpPr>
            <p:cNvPr id="15" name="Text Box 30"/>
            <p:cNvSpPr txBox="1">
              <a:spLocks noChangeArrowheads="1"/>
            </p:cNvSpPr>
            <p:nvPr/>
          </p:nvSpPr>
          <p:spPr bwMode="auto">
            <a:xfrm>
              <a:off x="2278" y="3143"/>
              <a:ext cx="956" cy="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Arial" charset="0"/>
                </a:rPr>
                <a:t>Transition</a:t>
              </a:r>
            </a:p>
            <a:p>
              <a:pPr algn="ctr"/>
              <a:r>
                <a:rPr lang="en-US" sz="1800">
                  <a:latin typeface="Arial" charset="0"/>
                </a:rPr>
                <a:t>state</a:t>
              </a:r>
            </a:p>
          </p:txBody>
        </p:sp>
        <p:sp>
          <p:nvSpPr>
            <p:cNvPr id="16" name="Text Box 31"/>
            <p:cNvSpPr txBox="1">
              <a:spLocks noChangeArrowheads="1"/>
            </p:cNvSpPr>
            <p:nvPr/>
          </p:nvSpPr>
          <p:spPr bwMode="auto">
            <a:xfrm>
              <a:off x="3574" y="3143"/>
              <a:ext cx="680" cy="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Arial" charset="0"/>
                </a:rPr>
                <a:t>Future</a:t>
              </a:r>
            </a:p>
            <a:p>
              <a:pPr algn="ctr"/>
              <a:r>
                <a:rPr lang="en-US" sz="1800">
                  <a:latin typeface="Arial" charset="0"/>
                </a:rPr>
                <a:t>state</a:t>
              </a:r>
            </a:p>
          </p:txBody>
        </p:sp>
      </p:grp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382191" y="4798141"/>
            <a:ext cx="2131790" cy="1077218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600" dirty="0">
                <a:latin typeface="Verdana" pitchFamily="34" charset="0"/>
              </a:rPr>
              <a:t>Employees are comfortable with and prefer the current state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835696" y="6453336"/>
            <a:ext cx="5112568" cy="338554"/>
          </a:xfrm>
          <a:prstGeom prst="rect">
            <a:avLst/>
          </a:prstGeom>
          <a:solidFill>
            <a:srgbClr val="FFFF00">
              <a:alpha val="5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600" dirty="0"/>
              <a:t>The transition state creates stress and anxiety</a:t>
            </a:r>
            <a:endParaRPr lang="en-US" sz="1600" dirty="0">
              <a:latin typeface="Verdana" pitchFamily="34" charset="0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660232" y="4798141"/>
            <a:ext cx="2131790" cy="830997"/>
          </a:xfrm>
          <a:prstGeom prst="rect">
            <a:avLst/>
          </a:prstGeom>
          <a:solidFill>
            <a:srgbClr val="92D050">
              <a:alpha val="5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600" dirty="0"/>
              <a:t>The future state is unknown or not well understood</a:t>
            </a:r>
            <a:endParaRPr lang="en-US" sz="16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3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814967" y="-81131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/>
              <a:t>States of change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59632" y="2708920"/>
            <a:ext cx="6905128" cy="3764144"/>
            <a:chOff x="644525" y="2263752"/>
            <a:chExt cx="6905128" cy="3764144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185863" y="3984625"/>
              <a:ext cx="1197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cs typeface="Arial" charset="0"/>
                </a:rPr>
                <a:t>Ad hoc processes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5138738" y="3984625"/>
              <a:ext cx="233749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cs typeface="Arial" charset="0"/>
                </a:rPr>
                <a:t>Documented and managed processes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903288" y="4433888"/>
              <a:ext cx="13324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cs typeface="Arial" charset="0"/>
                </a:rPr>
                <a:t>Old operating model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5805488" y="4433888"/>
              <a:ext cx="139012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Arial" charset="0"/>
                  <a:cs typeface="Arial" charset="0"/>
                </a:rPr>
                <a:t>New operating model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17550" y="4883150"/>
              <a:ext cx="179408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cs typeface="Arial" charset="0"/>
                </a:rPr>
                <a:t>Generalists in the call centre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5618163" y="4883150"/>
              <a:ext cx="175881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cs typeface="Arial" charset="0"/>
                </a:rPr>
                <a:t>Specialists in the call centre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44525" y="5332413"/>
              <a:ext cx="187262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cs typeface="Arial" charset="0"/>
                </a:rPr>
                <a:t>No web interface for suppliers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4843463" y="5332413"/>
              <a:ext cx="27061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cs typeface="Arial" charset="0"/>
                </a:rPr>
                <a:t>Supplier website integrated into supply chain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890588" y="5781675"/>
              <a:ext cx="157447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cs typeface="Arial" charset="0"/>
                </a:rPr>
                <a:t>Two different companies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5935663" y="5781675"/>
              <a:ext cx="134684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cs typeface="Arial" charset="0"/>
                </a:rPr>
                <a:t>Merged organisation</a:t>
              </a:r>
            </a:p>
          </p:txBody>
        </p:sp>
        <p:cxnSp>
          <p:nvCxnSpPr>
            <p:cNvPr id="18" name="AutoShape 17"/>
            <p:cNvCxnSpPr>
              <a:cxnSpLocks noChangeShapeType="1"/>
              <a:stCxn id="8" idx="3"/>
              <a:endCxn id="9" idx="1"/>
            </p:cNvCxnSpPr>
            <p:nvPr/>
          </p:nvCxnSpPr>
          <p:spPr bwMode="auto">
            <a:xfrm>
              <a:off x="2383627" y="4107736"/>
              <a:ext cx="2755111" cy="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18"/>
            <p:cNvCxnSpPr>
              <a:cxnSpLocks noChangeShapeType="1"/>
              <a:stCxn id="10" idx="3"/>
              <a:endCxn id="11" idx="1"/>
            </p:cNvCxnSpPr>
            <p:nvPr/>
          </p:nvCxnSpPr>
          <p:spPr bwMode="auto">
            <a:xfrm>
              <a:off x="2235704" y="4556999"/>
              <a:ext cx="3569784" cy="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19"/>
            <p:cNvCxnSpPr>
              <a:cxnSpLocks noChangeShapeType="1"/>
              <a:stCxn id="12" idx="3"/>
              <a:endCxn id="13" idx="1"/>
            </p:cNvCxnSpPr>
            <p:nvPr/>
          </p:nvCxnSpPr>
          <p:spPr bwMode="auto">
            <a:xfrm>
              <a:off x="2511631" y="5006261"/>
              <a:ext cx="3106532" cy="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20"/>
            <p:cNvCxnSpPr>
              <a:cxnSpLocks noChangeShapeType="1"/>
              <a:stCxn id="14" idx="3"/>
              <a:endCxn id="15" idx="1"/>
            </p:cNvCxnSpPr>
            <p:nvPr/>
          </p:nvCxnSpPr>
          <p:spPr bwMode="auto">
            <a:xfrm>
              <a:off x="2517154" y="5455524"/>
              <a:ext cx="2326309" cy="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21"/>
            <p:cNvCxnSpPr>
              <a:cxnSpLocks noChangeShapeType="1"/>
              <a:stCxn id="16" idx="3"/>
              <a:endCxn id="17" idx="1"/>
            </p:cNvCxnSpPr>
            <p:nvPr/>
          </p:nvCxnSpPr>
          <p:spPr bwMode="auto">
            <a:xfrm>
              <a:off x="2465058" y="5904786"/>
              <a:ext cx="3470605" cy="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23" name="Rectangle 22"/>
            <p:cNvSpPr/>
            <p:nvPr/>
          </p:nvSpPr>
          <p:spPr bwMode="auto">
            <a:xfrm>
              <a:off x="1577891" y="2263752"/>
              <a:ext cx="1620875" cy="1470048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anchor="ctr"/>
            <a:lstStyle/>
            <a:p>
              <a:pPr algn="ctr">
                <a:defRPr/>
              </a:pPr>
              <a:r>
                <a:rPr lang="en-AU" sz="11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Current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770270" y="2263752"/>
              <a:ext cx="1620875" cy="1470048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anchor="ctr"/>
            <a:lstStyle/>
            <a:p>
              <a:pPr algn="ctr">
                <a:defRPr/>
              </a:pPr>
              <a:r>
                <a:rPr lang="en-AU" sz="1100" b="1" dirty="0">
                  <a:latin typeface="Arial" pitchFamily="34" charset="0"/>
                  <a:cs typeface="Arial" pitchFamily="34" charset="0"/>
                </a:rPr>
                <a:t>Transition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846725" y="2263752"/>
              <a:ext cx="1620875" cy="1470048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anchor="ctr"/>
            <a:lstStyle/>
            <a:p>
              <a:pPr algn="ctr">
                <a:defRPr/>
              </a:pPr>
              <a:r>
                <a:rPr lang="en-AU" sz="1100" b="1" dirty="0">
                  <a:latin typeface="Arial" pitchFamily="34" charset="0"/>
                  <a:cs typeface="Arial" pitchFamily="34" charset="0"/>
                </a:rPr>
                <a:t>Future</a:t>
              </a:r>
            </a:p>
          </p:txBody>
        </p:sp>
      </p:grp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2399852" y="2382767"/>
            <a:ext cx="50052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Utilising an organisational perspective…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97" y="850115"/>
            <a:ext cx="5889709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9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AU" dirty="0"/>
              <a:t>Another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908720"/>
            <a:ext cx="8640960" cy="544763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5856" y="5978582"/>
            <a:ext cx="102143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" dirty="0" err="1"/>
              <a:t>Source:techgeez.com</a:t>
            </a:r>
            <a:endParaRPr lang="en-AU" sz="600" dirty="0"/>
          </a:p>
        </p:txBody>
      </p:sp>
    </p:spTree>
    <p:extLst>
      <p:ext uri="{BB962C8B-B14F-4D97-AF65-F5344CB8AC3E}">
        <p14:creationId xmlns:p14="http://schemas.microsoft.com/office/powerpoint/2010/main" val="122696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0480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/>
              <a:t>Why you should care?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3565" y="1288269"/>
            <a:ext cx="857726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en-US" sz="2400" dirty="0"/>
              <a:t>As IT Professionals, your work has implications and impacts beyond your immediate team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400" dirty="0"/>
              <a:t>By understanding your customers better and the impacts they face, you will deliver better quality solutions. More skills = more value = more marketability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400" dirty="0"/>
              <a:t>Evolution of IT from an ‘order taker’ to a strategic partner of the business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933056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0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Who ‘does’ change management?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152" y="6356350"/>
            <a:ext cx="3175992" cy="365125"/>
          </a:xfrm>
        </p:spPr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grpSp>
        <p:nvGrpSpPr>
          <p:cNvPr id="5" name="Group 19"/>
          <p:cNvGrpSpPr/>
          <p:nvPr/>
        </p:nvGrpSpPr>
        <p:grpSpPr>
          <a:xfrm>
            <a:off x="25152" y="1860376"/>
            <a:ext cx="2209800" cy="2133600"/>
            <a:chOff x="3822701" y="2516188"/>
            <a:chExt cx="649288" cy="652463"/>
          </a:xfrm>
          <a:solidFill>
            <a:srgbClr val="002060"/>
          </a:solidFill>
          <a:effectLst/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22701" y="2516188"/>
              <a:ext cx="649288" cy="652463"/>
            </a:xfrm>
            <a:custGeom>
              <a:avLst/>
              <a:gdLst/>
              <a:ahLst/>
              <a:cxnLst>
                <a:cxn ang="0">
                  <a:pos x="273" y="801"/>
                </a:cxn>
                <a:cxn ang="0">
                  <a:pos x="288" y="805"/>
                </a:cxn>
                <a:cxn ang="0">
                  <a:pos x="308" y="811"/>
                </a:cxn>
                <a:cxn ang="0">
                  <a:pos x="380" y="731"/>
                </a:cxn>
                <a:cxn ang="0">
                  <a:pos x="396" y="732"/>
                </a:cxn>
                <a:cxn ang="0">
                  <a:pos x="412" y="732"/>
                </a:cxn>
                <a:cxn ang="0">
                  <a:pos x="477" y="818"/>
                </a:cxn>
                <a:cxn ang="0">
                  <a:pos x="494" y="815"/>
                </a:cxn>
                <a:cxn ang="0">
                  <a:pos x="511" y="811"/>
                </a:cxn>
                <a:cxn ang="0">
                  <a:pos x="536" y="804"/>
                </a:cxn>
                <a:cxn ang="0">
                  <a:pos x="556" y="694"/>
                </a:cxn>
                <a:cxn ang="0">
                  <a:pos x="658" y="741"/>
                </a:cxn>
                <a:cxn ang="0">
                  <a:pos x="678" y="724"/>
                </a:cxn>
                <a:cxn ang="0">
                  <a:pos x="691" y="712"/>
                </a:cxn>
                <a:cxn ang="0">
                  <a:pos x="704" y="699"/>
                </a:cxn>
                <a:cxn ang="0">
                  <a:pos x="670" y="590"/>
                </a:cxn>
                <a:cxn ang="0">
                  <a:pos x="684" y="567"/>
                </a:cxn>
                <a:cxn ang="0">
                  <a:pos x="798" y="550"/>
                </a:cxn>
                <a:cxn ang="0">
                  <a:pos x="809" y="514"/>
                </a:cxn>
                <a:cxn ang="0">
                  <a:pos x="724" y="436"/>
                </a:cxn>
                <a:cxn ang="0">
                  <a:pos x="724" y="410"/>
                </a:cxn>
                <a:cxn ang="0">
                  <a:pos x="814" y="338"/>
                </a:cxn>
                <a:cxn ang="0">
                  <a:pos x="807" y="302"/>
                </a:cxn>
                <a:cxn ang="0">
                  <a:pos x="695" y="277"/>
                </a:cxn>
                <a:cxn ang="0">
                  <a:pos x="683" y="255"/>
                </a:cxn>
                <a:cxn ang="0">
                  <a:pos x="726" y="146"/>
                </a:cxn>
                <a:cxn ang="0">
                  <a:pos x="700" y="119"/>
                </a:cxn>
                <a:cxn ang="0">
                  <a:pos x="591" y="152"/>
                </a:cxn>
                <a:cxn ang="0">
                  <a:pos x="569" y="138"/>
                </a:cxn>
                <a:cxn ang="0">
                  <a:pos x="556" y="25"/>
                </a:cxn>
                <a:cxn ang="0">
                  <a:pos x="540" y="20"/>
                </a:cxn>
                <a:cxn ang="0">
                  <a:pos x="524" y="14"/>
                </a:cxn>
                <a:cxn ang="0">
                  <a:pos x="449" y="96"/>
                </a:cxn>
                <a:cxn ang="0">
                  <a:pos x="435" y="93"/>
                </a:cxn>
                <a:cxn ang="0">
                  <a:pos x="420" y="93"/>
                </a:cxn>
                <a:cxn ang="0">
                  <a:pos x="366" y="0"/>
                </a:cxn>
                <a:cxn ang="0">
                  <a:pos x="340" y="5"/>
                </a:cxn>
                <a:cxn ang="0">
                  <a:pos x="324" y="8"/>
                </a:cxn>
                <a:cxn ang="0">
                  <a:pos x="306" y="12"/>
                </a:cxn>
                <a:cxn ang="0">
                  <a:pos x="283" y="118"/>
                </a:cxn>
                <a:cxn ang="0">
                  <a:pos x="267" y="123"/>
                </a:cxn>
                <a:cxn ang="0">
                  <a:pos x="253" y="131"/>
                </a:cxn>
                <a:cxn ang="0">
                  <a:pos x="154" y="88"/>
                </a:cxn>
                <a:cxn ang="0">
                  <a:pos x="142" y="98"/>
                </a:cxn>
                <a:cxn ang="0">
                  <a:pos x="129" y="109"/>
                </a:cxn>
                <a:cxn ang="0">
                  <a:pos x="110" y="128"/>
                </a:cxn>
                <a:cxn ang="0">
                  <a:pos x="141" y="233"/>
                </a:cxn>
                <a:cxn ang="0">
                  <a:pos x="31" y="247"/>
                </a:cxn>
                <a:cxn ang="0">
                  <a:pos x="19" y="281"/>
                </a:cxn>
                <a:cxn ang="0">
                  <a:pos x="8" y="317"/>
                </a:cxn>
                <a:cxn ang="0">
                  <a:pos x="86" y="393"/>
                </a:cxn>
                <a:cxn ang="0">
                  <a:pos x="0" y="460"/>
                </a:cxn>
                <a:cxn ang="0">
                  <a:pos x="7" y="497"/>
                </a:cxn>
                <a:cxn ang="0">
                  <a:pos x="15" y="532"/>
                </a:cxn>
                <a:cxn ang="0">
                  <a:pos x="121" y="559"/>
                </a:cxn>
                <a:cxn ang="0">
                  <a:pos x="81" y="660"/>
                </a:cxn>
                <a:cxn ang="0">
                  <a:pos x="105" y="689"/>
                </a:cxn>
                <a:cxn ang="0">
                  <a:pos x="130" y="716"/>
                </a:cxn>
                <a:cxn ang="0">
                  <a:pos x="226" y="678"/>
                </a:cxn>
                <a:cxn ang="0">
                  <a:pos x="241" y="687"/>
                </a:cxn>
                <a:cxn ang="0">
                  <a:pos x="257" y="696"/>
                </a:cxn>
              </a:cxnLst>
              <a:rect l="0" t="0" r="r" b="b"/>
              <a:pathLst>
                <a:path w="819" h="822">
                  <a:moveTo>
                    <a:pt x="264" y="797"/>
                  </a:moveTo>
                  <a:lnTo>
                    <a:pt x="268" y="799"/>
                  </a:lnTo>
                  <a:lnTo>
                    <a:pt x="273" y="801"/>
                  </a:lnTo>
                  <a:lnTo>
                    <a:pt x="278" y="802"/>
                  </a:lnTo>
                  <a:lnTo>
                    <a:pt x="282" y="803"/>
                  </a:lnTo>
                  <a:lnTo>
                    <a:pt x="288" y="805"/>
                  </a:lnTo>
                  <a:lnTo>
                    <a:pt x="294" y="808"/>
                  </a:lnTo>
                  <a:lnTo>
                    <a:pt x="301" y="809"/>
                  </a:lnTo>
                  <a:lnTo>
                    <a:pt x="308" y="811"/>
                  </a:lnTo>
                  <a:lnTo>
                    <a:pt x="321" y="815"/>
                  </a:lnTo>
                  <a:lnTo>
                    <a:pt x="374" y="731"/>
                  </a:lnTo>
                  <a:lnTo>
                    <a:pt x="380" y="731"/>
                  </a:lnTo>
                  <a:lnTo>
                    <a:pt x="386" y="732"/>
                  </a:lnTo>
                  <a:lnTo>
                    <a:pt x="392" y="732"/>
                  </a:lnTo>
                  <a:lnTo>
                    <a:pt x="396" y="732"/>
                  </a:lnTo>
                  <a:lnTo>
                    <a:pt x="402" y="732"/>
                  </a:lnTo>
                  <a:lnTo>
                    <a:pt x="408" y="732"/>
                  </a:lnTo>
                  <a:lnTo>
                    <a:pt x="412" y="732"/>
                  </a:lnTo>
                  <a:lnTo>
                    <a:pt x="418" y="732"/>
                  </a:lnTo>
                  <a:lnTo>
                    <a:pt x="462" y="822"/>
                  </a:lnTo>
                  <a:lnTo>
                    <a:pt x="477" y="818"/>
                  </a:lnTo>
                  <a:lnTo>
                    <a:pt x="483" y="817"/>
                  </a:lnTo>
                  <a:lnTo>
                    <a:pt x="488" y="816"/>
                  </a:lnTo>
                  <a:lnTo>
                    <a:pt x="494" y="815"/>
                  </a:lnTo>
                  <a:lnTo>
                    <a:pt x="500" y="814"/>
                  </a:lnTo>
                  <a:lnTo>
                    <a:pt x="506" y="812"/>
                  </a:lnTo>
                  <a:lnTo>
                    <a:pt x="511" y="811"/>
                  </a:lnTo>
                  <a:lnTo>
                    <a:pt x="516" y="810"/>
                  </a:lnTo>
                  <a:lnTo>
                    <a:pt x="522" y="809"/>
                  </a:lnTo>
                  <a:lnTo>
                    <a:pt x="536" y="804"/>
                  </a:lnTo>
                  <a:lnTo>
                    <a:pt x="540" y="703"/>
                  </a:lnTo>
                  <a:lnTo>
                    <a:pt x="548" y="698"/>
                  </a:lnTo>
                  <a:lnTo>
                    <a:pt x="556" y="694"/>
                  </a:lnTo>
                  <a:lnTo>
                    <a:pt x="566" y="689"/>
                  </a:lnTo>
                  <a:lnTo>
                    <a:pt x="574" y="684"/>
                  </a:lnTo>
                  <a:lnTo>
                    <a:pt x="658" y="741"/>
                  </a:lnTo>
                  <a:lnTo>
                    <a:pt x="669" y="732"/>
                  </a:lnTo>
                  <a:lnTo>
                    <a:pt x="674" y="728"/>
                  </a:lnTo>
                  <a:lnTo>
                    <a:pt x="678" y="724"/>
                  </a:lnTo>
                  <a:lnTo>
                    <a:pt x="683" y="720"/>
                  </a:lnTo>
                  <a:lnTo>
                    <a:pt x="688" y="716"/>
                  </a:lnTo>
                  <a:lnTo>
                    <a:pt x="691" y="712"/>
                  </a:lnTo>
                  <a:lnTo>
                    <a:pt x="696" y="708"/>
                  </a:lnTo>
                  <a:lnTo>
                    <a:pt x="700" y="704"/>
                  </a:lnTo>
                  <a:lnTo>
                    <a:pt x="704" y="699"/>
                  </a:lnTo>
                  <a:lnTo>
                    <a:pt x="714" y="689"/>
                  </a:lnTo>
                  <a:lnTo>
                    <a:pt x="666" y="597"/>
                  </a:lnTo>
                  <a:lnTo>
                    <a:pt x="670" y="590"/>
                  </a:lnTo>
                  <a:lnTo>
                    <a:pt x="676" y="582"/>
                  </a:lnTo>
                  <a:lnTo>
                    <a:pt x="681" y="575"/>
                  </a:lnTo>
                  <a:lnTo>
                    <a:pt x="684" y="567"/>
                  </a:lnTo>
                  <a:lnTo>
                    <a:pt x="788" y="574"/>
                  </a:lnTo>
                  <a:lnTo>
                    <a:pt x="794" y="560"/>
                  </a:lnTo>
                  <a:lnTo>
                    <a:pt x="798" y="550"/>
                  </a:lnTo>
                  <a:lnTo>
                    <a:pt x="802" y="538"/>
                  </a:lnTo>
                  <a:lnTo>
                    <a:pt x="805" y="527"/>
                  </a:lnTo>
                  <a:lnTo>
                    <a:pt x="809" y="514"/>
                  </a:lnTo>
                  <a:lnTo>
                    <a:pt x="812" y="500"/>
                  </a:lnTo>
                  <a:lnTo>
                    <a:pt x="723" y="444"/>
                  </a:lnTo>
                  <a:lnTo>
                    <a:pt x="724" y="436"/>
                  </a:lnTo>
                  <a:lnTo>
                    <a:pt x="724" y="428"/>
                  </a:lnTo>
                  <a:lnTo>
                    <a:pt x="724" y="418"/>
                  </a:lnTo>
                  <a:lnTo>
                    <a:pt x="724" y="410"/>
                  </a:lnTo>
                  <a:lnTo>
                    <a:pt x="819" y="364"/>
                  </a:lnTo>
                  <a:lnTo>
                    <a:pt x="817" y="349"/>
                  </a:lnTo>
                  <a:lnTo>
                    <a:pt x="814" y="338"/>
                  </a:lnTo>
                  <a:lnTo>
                    <a:pt x="812" y="326"/>
                  </a:lnTo>
                  <a:lnTo>
                    <a:pt x="810" y="313"/>
                  </a:lnTo>
                  <a:lnTo>
                    <a:pt x="807" y="302"/>
                  </a:lnTo>
                  <a:lnTo>
                    <a:pt x="803" y="288"/>
                  </a:lnTo>
                  <a:lnTo>
                    <a:pt x="698" y="283"/>
                  </a:lnTo>
                  <a:lnTo>
                    <a:pt x="695" y="277"/>
                  </a:lnTo>
                  <a:lnTo>
                    <a:pt x="691" y="268"/>
                  </a:lnTo>
                  <a:lnTo>
                    <a:pt x="688" y="262"/>
                  </a:lnTo>
                  <a:lnTo>
                    <a:pt x="683" y="255"/>
                  </a:lnTo>
                  <a:lnTo>
                    <a:pt x="742" y="167"/>
                  </a:lnTo>
                  <a:lnTo>
                    <a:pt x="733" y="156"/>
                  </a:lnTo>
                  <a:lnTo>
                    <a:pt x="726" y="146"/>
                  </a:lnTo>
                  <a:lnTo>
                    <a:pt x="718" y="137"/>
                  </a:lnTo>
                  <a:lnTo>
                    <a:pt x="708" y="128"/>
                  </a:lnTo>
                  <a:lnTo>
                    <a:pt x="700" y="119"/>
                  </a:lnTo>
                  <a:lnTo>
                    <a:pt x="690" y="108"/>
                  </a:lnTo>
                  <a:lnTo>
                    <a:pt x="598" y="158"/>
                  </a:lnTo>
                  <a:lnTo>
                    <a:pt x="591" y="152"/>
                  </a:lnTo>
                  <a:lnTo>
                    <a:pt x="584" y="147"/>
                  </a:lnTo>
                  <a:lnTo>
                    <a:pt x="577" y="143"/>
                  </a:lnTo>
                  <a:lnTo>
                    <a:pt x="569" y="138"/>
                  </a:lnTo>
                  <a:lnTo>
                    <a:pt x="576" y="33"/>
                  </a:lnTo>
                  <a:lnTo>
                    <a:pt x="562" y="28"/>
                  </a:lnTo>
                  <a:lnTo>
                    <a:pt x="556" y="25"/>
                  </a:lnTo>
                  <a:lnTo>
                    <a:pt x="551" y="23"/>
                  </a:lnTo>
                  <a:lnTo>
                    <a:pt x="546" y="21"/>
                  </a:lnTo>
                  <a:lnTo>
                    <a:pt x="540" y="20"/>
                  </a:lnTo>
                  <a:lnTo>
                    <a:pt x="534" y="17"/>
                  </a:lnTo>
                  <a:lnTo>
                    <a:pt x="530" y="16"/>
                  </a:lnTo>
                  <a:lnTo>
                    <a:pt x="524" y="14"/>
                  </a:lnTo>
                  <a:lnTo>
                    <a:pt x="518" y="13"/>
                  </a:lnTo>
                  <a:lnTo>
                    <a:pt x="505" y="9"/>
                  </a:lnTo>
                  <a:lnTo>
                    <a:pt x="449" y="96"/>
                  </a:lnTo>
                  <a:lnTo>
                    <a:pt x="445" y="94"/>
                  </a:lnTo>
                  <a:lnTo>
                    <a:pt x="440" y="94"/>
                  </a:lnTo>
                  <a:lnTo>
                    <a:pt x="435" y="93"/>
                  </a:lnTo>
                  <a:lnTo>
                    <a:pt x="431" y="93"/>
                  </a:lnTo>
                  <a:lnTo>
                    <a:pt x="425" y="93"/>
                  </a:lnTo>
                  <a:lnTo>
                    <a:pt x="420" y="93"/>
                  </a:lnTo>
                  <a:lnTo>
                    <a:pt x="416" y="92"/>
                  </a:lnTo>
                  <a:lnTo>
                    <a:pt x="411" y="92"/>
                  </a:lnTo>
                  <a:lnTo>
                    <a:pt x="366" y="0"/>
                  </a:lnTo>
                  <a:lnTo>
                    <a:pt x="351" y="2"/>
                  </a:lnTo>
                  <a:lnTo>
                    <a:pt x="346" y="3"/>
                  </a:lnTo>
                  <a:lnTo>
                    <a:pt x="340" y="5"/>
                  </a:lnTo>
                  <a:lnTo>
                    <a:pt x="334" y="6"/>
                  </a:lnTo>
                  <a:lnTo>
                    <a:pt x="329" y="7"/>
                  </a:lnTo>
                  <a:lnTo>
                    <a:pt x="324" y="8"/>
                  </a:lnTo>
                  <a:lnTo>
                    <a:pt x="318" y="9"/>
                  </a:lnTo>
                  <a:lnTo>
                    <a:pt x="312" y="10"/>
                  </a:lnTo>
                  <a:lnTo>
                    <a:pt x="306" y="12"/>
                  </a:lnTo>
                  <a:lnTo>
                    <a:pt x="291" y="15"/>
                  </a:lnTo>
                  <a:lnTo>
                    <a:pt x="288" y="115"/>
                  </a:lnTo>
                  <a:lnTo>
                    <a:pt x="283" y="118"/>
                  </a:lnTo>
                  <a:lnTo>
                    <a:pt x="278" y="119"/>
                  </a:lnTo>
                  <a:lnTo>
                    <a:pt x="273" y="121"/>
                  </a:lnTo>
                  <a:lnTo>
                    <a:pt x="267" y="123"/>
                  </a:lnTo>
                  <a:lnTo>
                    <a:pt x="263" y="126"/>
                  </a:lnTo>
                  <a:lnTo>
                    <a:pt x="258" y="129"/>
                  </a:lnTo>
                  <a:lnTo>
                    <a:pt x="253" y="131"/>
                  </a:lnTo>
                  <a:lnTo>
                    <a:pt x="249" y="134"/>
                  </a:lnTo>
                  <a:lnTo>
                    <a:pt x="166" y="78"/>
                  </a:lnTo>
                  <a:lnTo>
                    <a:pt x="154" y="88"/>
                  </a:lnTo>
                  <a:lnTo>
                    <a:pt x="150" y="91"/>
                  </a:lnTo>
                  <a:lnTo>
                    <a:pt x="146" y="94"/>
                  </a:lnTo>
                  <a:lnTo>
                    <a:pt x="142" y="98"/>
                  </a:lnTo>
                  <a:lnTo>
                    <a:pt x="137" y="101"/>
                  </a:lnTo>
                  <a:lnTo>
                    <a:pt x="133" y="105"/>
                  </a:lnTo>
                  <a:lnTo>
                    <a:pt x="129" y="109"/>
                  </a:lnTo>
                  <a:lnTo>
                    <a:pt x="124" y="113"/>
                  </a:lnTo>
                  <a:lnTo>
                    <a:pt x="120" y="118"/>
                  </a:lnTo>
                  <a:lnTo>
                    <a:pt x="110" y="128"/>
                  </a:lnTo>
                  <a:lnTo>
                    <a:pt x="154" y="213"/>
                  </a:lnTo>
                  <a:lnTo>
                    <a:pt x="148" y="222"/>
                  </a:lnTo>
                  <a:lnTo>
                    <a:pt x="141" y="233"/>
                  </a:lnTo>
                  <a:lnTo>
                    <a:pt x="134" y="243"/>
                  </a:lnTo>
                  <a:lnTo>
                    <a:pt x="128" y="254"/>
                  </a:lnTo>
                  <a:lnTo>
                    <a:pt x="31" y="247"/>
                  </a:lnTo>
                  <a:lnTo>
                    <a:pt x="25" y="260"/>
                  </a:lnTo>
                  <a:lnTo>
                    <a:pt x="22" y="271"/>
                  </a:lnTo>
                  <a:lnTo>
                    <a:pt x="19" y="281"/>
                  </a:lnTo>
                  <a:lnTo>
                    <a:pt x="15" y="293"/>
                  </a:lnTo>
                  <a:lnTo>
                    <a:pt x="12" y="303"/>
                  </a:lnTo>
                  <a:lnTo>
                    <a:pt x="8" y="317"/>
                  </a:lnTo>
                  <a:lnTo>
                    <a:pt x="89" y="369"/>
                  </a:lnTo>
                  <a:lnTo>
                    <a:pt x="88" y="381"/>
                  </a:lnTo>
                  <a:lnTo>
                    <a:pt x="86" y="393"/>
                  </a:lnTo>
                  <a:lnTo>
                    <a:pt x="86" y="406"/>
                  </a:lnTo>
                  <a:lnTo>
                    <a:pt x="86" y="418"/>
                  </a:lnTo>
                  <a:lnTo>
                    <a:pt x="0" y="460"/>
                  </a:lnTo>
                  <a:lnTo>
                    <a:pt x="2" y="475"/>
                  </a:lnTo>
                  <a:lnTo>
                    <a:pt x="5" y="486"/>
                  </a:lnTo>
                  <a:lnTo>
                    <a:pt x="7" y="497"/>
                  </a:lnTo>
                  <a:lnTo>
                    <a:pt x="9" y="507"/>
                  </a:lnTo>
                  <a:lnTo>
                    <a:pt x="12" y="519"/>
                  </a:lnTo>
                  <a:lnTo>
                    <a:pt x="15" y="532"/>
                  </a:lnTo>
                  <a:lnTo>
                    <a:pt x="111" y="536"/>
                  </a:lnTo>
                  <a:lnTo>
                    <a:pt x="116" y="547"/>
                  </a:lnTo>
                  <a:lnTo>
                    <a:pt x="121" y="559"/>
                  </a:lnTo>
                  <a:lnTo>
                    <a:pt x="127" y="570"/>
                  </a:lnTo>
                  <a:lnTo>
                    <a:pt x="134" y="581"/>
                  </a:lnTo>
                  <a:lnTo>
                    <a:pt x="81" y="660"/>
                  </a:lnTo>
                  <a:lnTo>
                    <a:pt x="90" y="672"/>
                  </a:lnTo>
                  <a:lnTo>
                    <a:pt x="97" y="680"/>
                  </a:lnTo>
                  <a:lnTo>
                    <a:pt x="105" y="689"/>
                  </a:lnTo>
                  <a:lnTo>
                    <a:pt x="112" y="697"/>
                  </a:lnTo>
                  <a:lnTo>
                    <a:pt x="120" y="705"/>
                  </a:lnTo>
                  <a:lnTo>
                    <a:pt x="130" y="716"/>
                  </a:lnTo>
                  <a:lnTo>
                    <a:pt x="215" y="671"/>
                  </a:lnTo>
                  <a:lnTo>
                    <a:pt x="220" y="674"/>
                  </a:lnTo>
                  <a:lnTo>
                    <a:pt x="226" y="678"/>
                  </a:lnTo>
                  <a:lnTo>
                    <a:pt x="230" y="681"/>
                  </a:lnTo>
                  <a:lnTo>
                    <a:pt x="236" y="683"/>
                  </a:lnTo>
                  <a:lnTo>
                    <a:pt x="241" y="687"/>
                  </a:lnTo>
                  <a:lnTo>
                    <a:pt x="247" y="690"/>
                  </a:lnTo>
                  <a:lnTo>
                    <a:pt x="251" y="693"/>
                  </a:lnTo>
                  <a:lnTo>
                    <a:pt x="257" y="696"/>
                  </a:lnTo>
                  <a:lnTo>
                    <a:pt x="250" y="792"/>
                  </a:lnTo>
                  <a:lnTo>
                    <a:pt x="264" y="79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857626" y="2551113"/>
              <a:ext cx="577850" cy="581025"/>
            </a:xfrm>
            <a:custGeom>
              <a:avLst/>
              <a:gdLst/>
              <a:ahLst/>
              <a:cxnLst>
                <a:cxn ang="0">
                  <a:pos x="449" y="729"/>
                </a:cxn>
                <a:cxn ang="0">
                  <a:pos x="440" y="731"/>
                </a:cxn>
                <a:cxn ang="0">
                  <a:pos x="377" y="646"/>
                </a:cxn>
                <a:cxn ang="0">
                  <a:pos x="354" y="646"/>
                </a:cxn>
                <a:cxn ang="0">
                  <a:pos x="329" y="645"/>
                </a:cxn>
                <a:cxn ang="0">
                  <a:pos x="258" y="722"/>
                </a:cxn>
                <a:cxn ang="0">
                  <a:pos x="249" y="720"/>
                </a:cxn>
                <a:cxn ang="0">
                  <a:pos x="242" y="620"/>
                </a:cxn>
                <a:cxn ang="0">
                  <a:pos x="220" y="608"/>
                </a:cxn>
                <a:cxn ang="0">
                  <a:pos x="198" y="596"/>
                </a:cxn>
                <a:cxn ang="0">
                  <a:pos x="175" y="576"/>
                </a:cxn>
                <a:cxn ang="0">
                  <a:pos x="90" y="616"/>
                </a:cxn>
                <a:cxn ang="0">
                  <a:pos x="138" y="536"/>
                </a:cxn>
                <a:cxn ang="0">
                  <a:pos x="113" y="495"/>
                </a:cxn>
                <a:cxn ang="0">
                  <a:pos x="94" y="452"/>
                </a:cxn>
                <a:cxn ang="0">
                  <a:pos x="1" y="442"/>
                </a:cxn>
                <a:cxn ang="0">
                  <a:pos x="83" y="397"/>
                </a:cxn>
                <a:cxn ang="0">
                  <a:pos x="82" y="350"/>
                </a:cxn>
                <a:cxn ang="0">
                  <a:pos x="89" y="303"/>
                </a:cxn>
                <a:cxn ang="0">
                  <a:pos x="13" y="250"/>
                </a:cxn>
                <a:cxn ang="0">
                  <a:pos x="107" y="251"/>
                </a:cxn>
                <a:cxn ang="0">
                  <a:pos x="121" y="223"/>
                </a:cxn>
                <a:cxn ang="0">
                  <a:pos x="135" y="204"/>
                </a:cxn>
                <a:cxn ang="0">
                  <a:pos x="150" y="184"/>
                </a:cxn>
                <a:cxn ang="0">
                  <a:pos x="117" y="89"/>
                </a:cxn>
                <a:cxn ang="0">
                  <a:pos x="123" y="84"/>
                </a:cxn>
                <a:cxn ang="0">
                  <a:pos x="220" y="127"/>
                </a:cxn>
                <a:cxn ang="0">
                  <a:pos x="240" y="115"/>
                </a:cxn>
                <a:cxn ang="0">
                  <a:pos x="261" y="106"/>
                </a:cxn>
                <a:cxn ang="0">
                  <a:pos x="286" y="2"/>
                </a:cxn>
                <a:cxn ang="0">
                  <a:pos x="295" y="1"/>
                </a:cxn>
                <a:cxn ang="0">
                  <a:pos x="354" y="88"/>
                </a:cxn>
                <a:cxn ang="0">
                  <a:pos x="375" y="88"/>
                </a:cxn>
                <a:cxn ang="0">
                  <a:pos x="397" y="90"/>
                </a:cxn>
                <a:cxn ang="0">
                  <a:pos x="425" y="96"/>
                </a:cxn>
                <a:cxn ang="0">
                  <a:pos x="481" y="14"/>
                </a:cxn>
                <a:cxn ang="0">
                  <a:pos x="483" y="115"/>
                </a:cxn>
                <a:cxn ang="0">
                  <a:pos x="506" y="129"/>
                </a:cxn>
                <a:cxn ang="0">
                  <a:pos x="522" y="139"/>
                </a:cxn>
                <a:cxn ang="0">
                  <a:pos x="538" y="152"/>
                </a:cxn>
                <a:cxn ang="0">
                  <a:pos x="639" y="116"/>
                </a:cxn>
                <a:cxn ang="0">
                  <a:pos x="646" y="124"/>
                </a:cxn>
                <a:cxn ang="0">
                  <a:pos x="603" y="230"/>
                </a:cxn>
                <a:cxn ang="0">
                  <a:pos x="621" y="266"/>
                </a:cxn>
                <a:cxn ang="0">
                  <a:pos x="727" y="286"/>
                </a:cxn>
                <a:cxn ang="0">
                  <a:pos x="729" y="296"/>
                </a:cxn>
                <a:cxn ang="0">
                  <a:pos x="639" y="366"/>
                </a:cxn>
                <a:cxn ang="0">
                  <a:pos x="637" y="407"/>
                </a:cxn>
                <a:cxn ang="0">
                  <a:pos x="719" y="477"/>
                </a:cxn>
                <a:cxn ang="0">
                  <a:pos x="715" y="486"/>
                </a:cxn>
                <a:cxn ang="0">
                  <a:pos x="603" y="503"/>
                </a:cxn>
                <a:cxn ang="0">
                  <a:pos x="582" y="538"/>
                </a:cxn>
                <a:cxn ang="0">
                  <a:pos x="617" y="638"/>
                </a:cxn>
                <a:cxn ang="0">
                  <a:pos x="609" y="645"/>
                </a:cxn>
                <a:cxn ang="0">
                  <a:pos x="511" y="603"/>
                </a:cxn>
                <a:cxn ang="0">
                  <a:pos x="493" y="613"/>
                </a:cxn>
                <a:cxn ang="0">
                  <a:pos x="474" y="623"/>
                </a:cxn>
              </a:cxnLst>
              <a:rect l="0" t="0" r="r" b="b"/>
              <a:pathLst>
                <a:path w="729" h="731">
                  <a:moveTo>
                    <a:pt x="455" y="631"/>
                  </a:moveTo>
                  <a:lnTo>
                    <a:pt x="451" y="728"/>
                  </a:lnTo>
                  <a:lnTo>
                    <a:pt x="449" y="729"/>
                  </a:lnTo>
                  <a:lnTo>
                    <a:pt x="446" y="729"/>
                  </a:lnTo>
                  <a:lnTo>
                    <a:pt x="442" y="729"/>
                  </a:lnTo>
                  <a:lnTo>
                    <a:pt x="440" y="731"/>
                  </a:lnTo>
                  <a:lnTo>
                    <a:pt x="398" y="645"/>
                  </a:lnTo>
                  <a:lnTo>
                    <a:pt x="383" y="646"/>
                  </a:lnTo>
                  <a:lnTo>
                    <a:pt x="377" y="646"/>
                  </a:lnTo>
                  <a:lnTo>
                    <a:pt x="369" y="648"/>
                  </a:lnTo>
                  <a:lnTo>
                    <a:pt x="360" y="648"/>
                  </a:lnTo>
                  <a:lnTo>
                    <a:pt x="354" y="646"/>
                  </a:lnTo>
                  <a:lnTo>
                    <a:pt x="345" y="646"/>
                  </a:lnTo>
                  <a:lnTo>
                    <a:pt x="337" y="646"/>
                  </a:lnTo>
                  <a:lnTo>
                    <a:pt x="329" y="645"/>
                  </a:lnTo>
                  <a:lnTo>
                    <a:pt x="321" y="644"/>
                  </a:lnTo>
                  <a:lnTo>
                    <a:pt x="309" y="642"/>
                  </a:lnTo>
                  <a:lnTo>
                    <a:pt x="258" y="722"/>
                  </a:lnTo>
                  <a:lnTo>
                    <a:pt x="255" y="721"/>
                  </a:lnTo>
                  <a:lnTo>
                    <a:pt x="251" y="720"/>
                  </a:lnTo>
                  <a:lnTo>
                    <a:pt x="249" y="720"/>
                  </a:lnTo>
                  <a:lnTo>
                    <a:pt x="248" y="719"/>
                  </a:lnTo>
                  <a:lnTo>
                    <a:pt x="255" y="626"/>
                  </a:lnTo>
                  <a:lnTo>
                    <a:pt x="242" y="620"/>
                  </a:lnTo>
                  <a:lnTo>
                    <a:pt x="234" y="616"/>
                  </a:lnTo>
                  <a:lnTo>
                    <a:pt x="227" y="613"/>
                  </a:lnTo>
                  <a:lnTo>
                    <a:pt x="220" y="608"/>
                  </a:lnTo>
                  <a:lnTo>
                    <a:pt x="212" y="604"/>
                  </a:lnTo>
                  <a:lnTo>
                    <a:pt x="205" y="600"/>
                  </a:lnTo>
                  <a:lnTo>
                    <a:pt x="198" y="596"/>
                  </a:lnTo>
                  <a:lnTo>
                    <a:pt x="192" y="590"/>
                  </a:lnTo>
                  <a:lnTo>
                    <a:pt x="185" y="585"/>
                  </a:lnTo>
                  <a:lnTo>
                    <a:pt x="175" y="576"/>
                  </a:lnTo>
                  <a:lnTo>
                    <a:pt x="93" y="620"/>
                  </a:lnTo>
                  <a:lnTo>
                    <a:pt x="92" y="618"/>
                  </a:lnTo>
                  <a:lnTo>
                    <a:pt x="90" y="616"/>
                  </a:lnTo>
                  <a:lnTo>
                    <a:pt x="89" y="614"/>
                  </a:lnTo>
                  <a:lnTo>
                    <a:pt x="86" y="612"/>
                  </a:lnTo>
                  <a:lnTo>
                    <a:pt x="138" y="536"/>
                  </a:lnTo>
                  <a:lnTo>
                    <a:pt x="130" y="524"/>
                  </a:lnTo>
                  <a:lnTo>
                    <a:pt x="121" y="510"/>
                  </a:lnTo>
                  <a:lnTo>
                    <a:pt x="113" y="495"/>
                  </a:lnTo>
                  <a:lnTo>
                    <a:pt x="106" y="479"/>
                  </a:lnTo>
                  <a:lnTo>
                    <a:pt x="99" y="464"/>
                  </a:lnTo>
                  <a:lnTo>
                    <a:pt x="94" y="452"/>
                  </a:lnTo>
                  <a:lnTo>
                    <a:pt x="2" y="448"/>
                  </a:lnTo>
                  <a:lnTo>
                    <a:pt x="1" y="446"/>
                  </a:lnTo>
                  <a:lnTo>
                    <a:pt x="1" y="442"/>
                  </a:lnTo>
                  <a:lnTo>
                    <a:pt x="1" y="440"/>
                  </a:lnTo>
                  <a:lnTo>
                    <a:pt x="0" y="438"/>
                  </a:lnTo>
                  <a:lnTo>
                    <a:pt x="83" y="397"/>
                  </a:lnTo>
                  <a:lnTo>
                    <a:pt x="82" y="385"/>
                  </a:lnTo>
                  <a:lnTo>
                    <a:pt x="82" y="368"/>
                  </a:lnTo>
                  <a:lnTo>
                    <a:pt x="82" y="350"/>
                  </a:lnTo>
                  <a:lnTo>
                    <a:pt x="84" y="333"/>
                  </a:lnTo>
                  <a:lnTo>
                    <a:pt x="86" y="317"/>
                  </a:lnTo>
                  <a:lnTo>
                    <a:pt x="89" y="303"/>
                  </a:lnTo>
                  <a:lnTo>
                    <a:pt x="10" y="255"/>
                  </a:lnTo>
                  <a:lnTo>
                    <a:pt x="12" y="252"/>
                  </a:lnTo>
                  <a:lnTo>
                    <a:pt x="13" y="250"/>
                  </a:lnTo>
                  <a:lnTo>
                    <a:pt x="13" y="248"/>
                  </a:lnTo>
                  <a:lnTo>
                    <a:pt x="14" y="244"/>
                  </a:lnTo>
                  <a:lnTo>
                    <a:pt x="107" y="251"/>
                  </a:lnTo>
                  <a:lnTo>
                    <a:pt x="113" y="238"/>
                  </a:lnTo>
                  <a:lnTo>
                    <a:pt x="116" y="232"/>
                  </a:lnTo>
                  <a:lnTo>
                    <a:pt x="121" y="223"/>
                  </a:lnTo>
                  <a:lnTo>
                    <a:pt x="126" y="217"/>
                  </a:lnTo>
                  <a:lnTo>
                    <a:pt x="130" y="210"/>
                  </a:lnTo>
                  <a:lnTo>
                    <a:pt x="135" y="204"/>
                  </a:lnTo>
                  <a:lnTo>
                    <a:pt x="139" y="197"/>
                  </a:lnTo>
                  <a:lnTo>
                    <a:pt x="145" y="190"/>
                  </a:lnTo>
                  <a:lnTo>
                    <a:pt x="150" y="184"/>
                  </a:lnTo>
                  <a:lnTo>
                    <a:pt x="159" y="174"/>
                  </a:lnTo>
                  <a:lnTo>
                    <a:pt x="115" y="91"/>
                  </a:lnTo>
                  <a:lnTo>
                    <a:pt x="117" y="89"/>
                  </a:lnTo>
                  <a:lnTo>
                    <a:pt x="120" y="88"/>
                  </a:lnTo>
                  <a:lnTo>
                    <a:pt x="121" y="85"/>
                  </a:lnTo>
                  <a:lnTo>
                    <a:pt x="123" y="84"/>
                  </a:lnTo>
                  <a:lnTo>
                    <a:pt x="202" y="137"/>
                  </a:lnTo>
                  <a:lnTo>
                    <a:pt x="213" y="130"/>
                  </a:lnTo>
                  <a:lnTo>
                    <a:pt x="220" y="127"/>
                  </a:lnTo>
                  <a:lnTo>
                    <a:pt x="226" y="122"/>
                  </a:lnTo>
                  <a:lnTo>
                    <a:pt x="233" y="119"/>
                  </a:lnTo>
                  <a:lnTo>
                    <a:pt x="240" y="115"/>
                  </a:lnTo>
                  <a:lnTo>
                    <a:pt x="248" y="113"/>
                  </a:lnTo>
                  <a:lnTo>
                    <a:pt x="255" y="109"/>
                  </a:lnTo>
                  <a:lnTo>
                    <a:pt x="261" y="106"/>
                  </a:lnTo>
                  <a:lnTo>
                    <a:pt x="269" y="104"/>
                  </a:lnTo>
                  <a:lnTo>
                    <a:pt x="282" y="99"/>
                  </a:lnTo>
                  <a:lnTo>
                    <a:pt x="286" y="2"/>
                  </a:lnTo>
                  <a:lnTo>
                    <a:pt x="289" y="2"/>
                  </a:lnTo>
                  <a:lnTo>
                    <a:pt x="293" y="1"/>
                  </a:lnTo>
                  <a:lnTo>
                    <a:pt x="295" y="1"/>
                  </a:lnTo>
                  <a:lnTo>
                    <a:pt x="298" y="0"/>
                  </a:lnTo>
                  <a:lnTo>
                    <a:pt x="341" y="89"/>
                  </a:lnTo>
                  <a:lnTo>
                    <a:pt x="354" y="88"/>
                  </a:lnTo>
                  <a:lnTo>
                    <a:pt x="360" y="88"/>
                  </a:lnTo>
                  <a:lnTo>
                    <a:pt x="369" y="88"/>
                  </a:lnTo>
                  <a:lnTo>
                    <a:pt x="375" y="88"/>
                  </a:lnTo>
                  <a:lnTo>
                    <a:pt x="382" y="89"/>
                  </a:lnTo>
                  <a:lnTo>
                    <a:pt x="390" y="89"/>
                  </a:lnTo>
                  <a:lnTo>
                    <a:pt x="397" y="90"/>
                  </a:lnTo>
                  <a:lnTo>
                    <a:pt x="404" y="91"/>
                  </a:lnTo>
                  <a:lnTo>
                    <a:pt x="411" y="92"/>
                  </a:lnTo>
                  <a:lnTo>
                    <a:pt x="425" y="96"/>
                  </a:lnTo>
                  <a:lnTo>
                    <a:pt x="477" y="11"/>
                  </a:lnTo>
                  <a:lnTo>
                    <a:pt x="479" y="13"/>
                  </a:lnTo>
                  <a:lnTo>
                    <a:pt x="481" y="14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83" y="115"/>
                  </a:lnTo>
                  <a:lnTo>
                    <a:pt x="494" y="122"/>
                  </a:lnTo>
                  <a:lnTo>
                    <a:pt x="500" y="126"/>
                  </a:lnTo>
                  <a:lnTo>
                    <a:pt x="506" y="129"/>
                  </a:lnTo>
                  <a:lnTo>
                    <a:pt x="511" y="132"/>
                  </a:lnTo>
                  <a:lnTo>
                    <a:pt x="516" y="136"/>
                  </a:lnTo>
                  <a:lnTo>
                    <a:pt x="522" y="139"/>
                  </a:lnTo>
                  <a:lnTo>
                    <a:pt x="527" y="144"/>
                  </a:lnTo>
                  <a:lnTo>
                    <a:pt x="532" y="147"/>
                  </a:lnTo>
                  <a:lnTo>
                    <a:pt x="538" y="152"/>
                  </a:lnTo>
                  <a:lnTo>
                    <a:pt x="548" y="161"/>
                  </a:lnTo>
                  <a:lnTo>
                    <a:pt x="637" y="114"/>
                  </a:lnTo>
                  <a:lnTo>
                    <a:pt x="639" y="116"/>
                  </a:lnTo>
                  <a:lnTo>
                    <a:pt x="641" y="119"/>
                  </a:lnTo>
                  <a:lnTo>
                    <a:pt x="644" y="122"/>
                  </a:lnTo>
                  <a:lnTo>
                    <a:pt x="646" y="124"/>
                  </a:lnTo>
                  <a:lnTo>
                    <a:pt x="590" y="207"/>
                  </a:lnTo>
                  <a:lnTo>
                    <a:pt x="597" y="219"/>
                  </a:lnTo>
                  <a:lnTo>
                    <a:pt x="603" y="230"/>
                  </a:lnTo>
                  <a:lnTo>
                    <a:pt x="609" y="242"/>
                  </a:lnTo>
                  <a:lnTo>
                    <a:pt x="615" y="255"/>
                  </a:lnTo>
                  <a:lnTo>
                    <a:pt x="621" y="266"/>
                  </a:lnTo>
                  <a:lnTo>
                    <a:pt x="625" y="279"/>
                  </a:lnTo>
                  <a:lnTo>
                    <a:pt x="726" y="282"/>
                  </a:lnTo>
                  <a:lnTo>
                    <a:pt x="727" y="286"/>
                  </a:lnTo>
                  <a:lnTo>
                    <a:pt x="728" y="289"/>
                  </a:lnTo>
                  <a:lnTo>
                    <a:pt x="728" y="293"/>
                  </a:lnTo>
                  <a:lnTo>
                    <a:pt x="729" y="296"/>
                  </a:lnTo>
                  <a:lnTo>
                    <a:pt x="638" y="341"/>
                  </a:lnTo>
                  <a:lnTo>
                    <a:pt x="639" y="354"/>
                  </a:lnTo>
                  <a:lnTo>
                    <a:pt x="639" y="366"/>
                  </a:lnTo>
                  <a:lnTo>
                    <a:pt x="639" y="380"/>
                  </a:lnTo>
                  <a:lnTo>
                    <a:pt x="638" y="394"/>
                  </a:lnTo>
                  <a:lnTo>
                    <a:pt x="637" y="407"/>
                  </a:lnTo>
                  <a:lnTo>
                    <a:pt x="635" y="419"/>
                  </a:lnTo>
                  <a:lnTo>
                    <a:pt x="720" y="474"/>
                  </a:lnTo>
                  <a:lnTo>
                    <a:pt x="719" y="477"/>
                  </a:lnTo>
                  <a:lnTo>
                    <a:pt x="717" y="480"/>
                  </a:lnTo>
                  <a:lnTo>
                    <a:pt x="716" y="484"/>
                  </a:lnTo>
                  <a:lnTo>
                    <a:pt x="715" y="486"/>
                  </a:lnTo>
                  <a:lnTo>
                    <a:pt x="616" y="479"/>
                  </a:lnTo>
                  <a:lnTo>
                    <a:pt x="610" y="492"/>
                  </a:lnTo>
                  <a:lnTo>
                    <a:pt x="603" y="503"/>
                  </a:lnTo>
                  <a:lnTo>
                    <a:pt x="597" y="515"/>
                  </a:lnTo>
                  <a:lnTo>
                    <a:pt x="590" y="527"/>
                  </a:lnTo>
                  <a:lnTo>
                    <a:pt x="582" y="538"/>
                  </a:lnTo>
                  <a:lnTo>
                    <a:pt x="574" y="548"/>
                  </a:lnTo>
                  <a:lnTo>
                    <a:pt x="620" y="636"/>
                  </a:lnTo>
                  <a:lnTo>
                    <a:pt x="617" y="638"/>
                  </a:lnTo>
                  <a:lnTo>
                    <a:pt x="615" y="641"/>
                  </a:lnTo>
                  <a:lnTo>
                    <a:pt x="612" y="643"/>
                  </a:lnTo>
                  <a:lnTo>
                    <a:pt x="609" y="645"/>
                  </a:lnTo>
                  <a:lnTo>
                    <a:pt x="529" y="590"/>
                  </a:lnTo>
                  <a:lnTo>
                    <a:pt x="517" y="598"/>
                  </a:lnTo>
                  <a:lnTo>
                    <a:pt x="511" y="603"/>
                  </a:lnTo>
                  <a:lnTo>
                    <a:pt x="504" y="606"/>
                  </a:lnTo>
                  <a:lnTo>
                    <a:pt x="499" y="610"/>
                  </a:lnTo>
                  <a:lnTo>
                    <a:pt x="493" y="613"/>
                  </a:lnTo>
                  <a:lnTo>
                    <a:pt x="487" y="616"/>
                  </a:lnTo>
                  <a:lnTo>
                    <a:pt x="480" y="620"/>
                  </a:lnTo>
                  <a:lnTo>
                    <a:pt x="474" y="623"/>
                  </a:lnTo>
                  <a:lnTo>
                    <a:pt x="468" y="626"/>
                  </a:lnTo>
                  <a:lnTo>
                    <a:pt x="455" y="6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038601" y="2733676"/>
              <a:ext cx="212725" cy="212725"/>
            </a:xfrm>
            <a:custGeom>
              <a:avLst/>
              <a:gdLst/>
              <a:ahLst/>
              <a:cxnLst>
                <a:cxn ang="0">
                  <a:pos x="62" y="247"/>
                </a:cxn>
                <a:cxn ang="0">
                  <a:pos x="41" y="231"/>
                </a:cxn>
                <a:cxn ang="0">
                  <a:pos x="24" y="210"/>
                </a:cxn>
                <a:cxn ang="0">
                  <a:pos x="12" y="188"/>
                </a:cxn>
                <a:cxn ang="0">
                  <a:pos x="3" y="163"/>
                </a:cxn>
                <a:cxn ang="0">
                  <a:pos x="0" y="137"/>
                </a:cxn>
                <a:cxn ang="0">
                  <a:pos x="2" y="112"/>
                </a:cxn>
                <a:cxn ang="0">
                  <a:pos x="9" y="87"/>
                </a:cxn>
                <a:cxn ang="0">
                  <a:pos x="22" y="62"/>
                </a:cxn>
                <a:cxn ang="0">
                  <a:pos x="30" y="51"/>
                </a:cxn>
                <a:cxn ang="0">
                  <a:pos x="38" y="42"/>
                </a:cxn>
                <a:cxn ang="0">
                  <a:pos x="48" y="33"/>
                </a:cxn>
                <a:cxn ang="0">
                  <a:pos x="59" y="24"/>
                </a:cxn>
                <a:cxn ang="0">
                  <a:pos x="69" y="18"/>
                </a:cxn>
                <a:cxn ang="0">
                  <a:pos x="81" y="12"/>
                </a:cxn>
                <a:cxn ang="0">
                  <a:pos x="93" y="7"/>
                </a:cxn>
                <a:cxn ang="0">
                  <a:pos x="106" y="4"/>
                </a:cxn>
                <a:cxn ang="0">
                  <a:pos x="117" y="1"/>
                </a:cxn>
                <a:cxn ang="0">
                  <a:pos x="131" y="0"/>
                </a:cxn>
                <a:cxn ang="0">
                  <a:pos x="144" y="1"/>
                </a:cxn>
                <a:cxn ang="0">
                  <a:pos x="157" y="3"/>
                </a:cxn>
                <a:cxn ang="0">
                  <a:pos x="169" y="6"/>
                </a:cxn>
                <a:cxn ang="0">
                  <a:pos x="182" y="9"/>
                </a:cxn>
                <a:cxn ang="0">
                  <a:pos x="195" y="15"/>
                </a:cxn>
                <a:cxn ang="0">
                  <a:pos x="206" y="22"/>
                </a:cxn>
                <a:cxn ang="0">
                  <a:pos x="227" y="38"/>
                </a:cxn>
                <a:cxn ang="0">
                  <a:pos x="244" y="59"/>
                </a:cxn>
                <a:cxn ang="0">
                  <a:pos x="257" y="81"/>
                </a:cxn>
                <a:cxn ang="0">
                  <a:pos x="265" y="105"/>
                </a:cxn>
                <a:cxn ang="0">
                  <a:pos x="267" y="132"/>
                </a:cxn>
                <a:cxn ang="0">
                  <a:pos x="265" y="157"/>
                </a:cxn>
                <a:cxn ang="0">
                  <a:pos x="258" y="182"/>
                </a:cxn>
                <a:cxn ang="0">
                  <a:pos x="246" y="207"/>
                </a:cxn>
                <a:cxn ang="0">
                  <a:pos x="238" y="217"/>
                </a:cxn>
                <a:cxn ang="0">
                  <a:pos x="230" y="227"/>
                </a:cxn>
                <a:cxn ang="0">
                  <a:pos x="221" y="236"/>
                </a:cxn>
                <a:cxn ang="0">
                  <a:pos x="211" y="245"/>
                </a:cxn>
                <a:cxn ang="0">
                  <a:pos x="199" y="251"/>
                </a:cxn>
                <a:cxn ang="0">
                  <a:pos x="188" y="257"/>
                </a:cxn>
                <a:cxn ang="0">
                  <a:pos x="175" y="262"/>
                </a:cxn>
                <a:cxn ang="0">
                  <a:pos x="162" y="265"/>
                </a:cxn>
                <a:cxn ang="0">
                  <a:pos x="150" y="268"/>
                </a:cxn>
                <a:cxn ang="0">
                  <a:pos x="136" y="268"/>
                </a:cxn>
                <a:cxn ang="0">
                  <a:pos x="123" y="268"/>
                </a:cxn>
                <a:cxn ang="0">
                  <a:pos x="111" y="266"/>
                </a:cxn>
                <a:cxn ang="0">
                  <a:pos x="98" y="263"/>
                </a:cxn>
                <a:cxn ang="0">
                  <a:pos x="85" y="260"/>
                </a:cxn>
                <a:cxn ang="0">
                  <a:pos x="74" y="254"/>
                </a:cxn>
                <a:cxn ang="0">
                  <a:pos x="62" y="247"/>
                </a:cxn>
              </a:cxnLst>
              <a:rect l="0" t="0" r="r" b="b"/>
              <a:pathLst>
                <a:path w="267" h="268">
                  <a:moveTo>
                    <a:pt x="62" y="247"/>
                  </a:moveTo>
                  <a:lnTo>
                    <a:pt x="41" y="231"/>
                  </a:lnTo>
                  <a:lnTo>
                    <a:pt x="24" y="210"/>
                  </a:lnTo>
                  <a:lnTo>
                    <a:pt x="12" y="188"/>
                  </a:lnTo>
                  <a:lnTo>
                    <a:pt x="3" y="163"/>
                  </a:lnTo>
                  <a:lnTo>
                    <a:pt x="0" y="137"/>
                  </a:lnTo>
                  <a:lnTo>
                    <a:pt x="2" y="112"/>
                  </a:lnTo>
                  <a:lnTo>
                    <a:pt x="9" y="87"/>
                  </a:lnTo>
                  <a:lnTo>
                    <a:pt x="22" y="62"/>
                  </a:lnTo>
                  <a:lnTo>
                    <a:pt x="30" y="51"/>
                  </a:lnTo>
                  <a:lnTo>
                    <a:pt x="38" y="42"/>
                  </a:lnTo>
                  <a:lnTo>
                    <a:pt x="48" y="33"/>
                  </a:lnTo>
                  <a:lnTo>
                    <a:pt x="59" y="24"/>
                  </a:lnTo>
                  <a:lnTo>
                    <a:pt x="69" y="18"/>
                  </a:lnTo>
                  <a:lnTo>
                    <a:pt x="81" y="12"/>
                  </a:lnTo>
                  <a:lnTo>
                    <a:pt x="93" y="7"/>
                  </a:lnTo>
                  <a:lnTo>
                    <a:pt x="106" y="4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44" y="1"/>
                  </a:lnTo>
                  <a:lnTo>
                    <a:pt x="157" y="3"/>
                  </a:lnTo>
                  <a:lnTo>
                    <a:pt x="169" y="6"/>
                  </a:lnTo>
                  <a:lnTo>
                    <a:pt x="182" y="9"/>
                  </a:lnTo>
                  <a:lnTo>
                    <a:pt x="195" y="15"/>
                  </a:lnTo>
                  <a:lnTo>
                    <a:pt x="206" y="22"/>
                  </a:lnTo>
                  <a:lnTo>
                    <a:pt x="227" y="38"/>
                  </a:lnTo>
                  <a:lnTo>
                    <a:pt x="244" y="59"/>
                  </a:lnTo>
                  <a:lnTo>
                    <a:pt x="257" y="81"/>
                  </a:lnTo>
                  <a:lnTo>
                    <a:pt x="265" y="105"/>
                  </a:lnTo>
                  <a:lnTo>
                    <a:pt x="267" y="132"/>
                  </a:lnTo>
                  <a:lnTo>
                    <a:pt x="265" y="157"/>
                  </a:lnTo>
                  <a:lnTo>
                    <a:pt x="258" y="182"/>
                  </a:lnTo>
                  <a:lnTo>
                    <a:pt x="246" y="207"/>
                  </a:lnTo>
                  <a:lnTo>
                    <a:pt x="238" y="217"/>
                  </a:lnTo>
                  <a:lnTo>
                    <a:pt x="230" y="227"/>
                  </a:lnTo>
                  <a:lnTo>
                    <a:pt x="221" y="236"/>
                  </a:lnTo>
                  <a:lnTo>
                    <a:pt x="211" y="245"/>
                  </a:lnTo>
                  <a:lnTo>
                    <a:pt x="199" y="251"/>
                  </a:lnTo>
                  <a:lnTo>
                    <a:pt x="188" y="257"/>
                  </a:lnTo>
                  <a:lnTo>
                    <a:pt x="175" y="262"/>
                  </a:lnTo>
                  <a:lnTo>
                    <a:pt x="162" y="265"/>
                  </a:lnTo>
                  <a:lnTo>
                    <a:pt x="150" y="268"/>
                  </a:lnTo>
                  <a:lnTo>
                    <a:pt x="136" y="268"/>
                  </a:lnTo>
                  <a:lnTo>
                    <a:pt x="123" y="268"/>
                  </a:lnTo>
                  <a:lnTo>
                    <a:pt x="111" y="266"/>
                  </a:lnTo>
                  <a:lnTo>
                    <a:pt x="98" y="263"/>
                  </a:lnTo>
                  <a:lnTo>
                    <a:pt x="85" y="260"/>
                  </a:lnTo>
                  <a:lnTo>
                    <a:pt x="74" y="254"/>
                  </a:lnTo>
                  <a:lnTo>
                    <a:pt x="62" y="247"/>
                  </a:lnTo>
                  <a:close/>
                </a:path>
              </a:pathLst>
            </a:custGeom>
            <a:grpFill/>
            <a:ln w="5715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</p:grpSp>
      <p:grpSp>
        <p:nvGrpSpPr>
          <p:cNvPr id="11" name="Group 18"/>
          <p:cNvGrpSpPr/>
          <p:nvPr/>
        </p:nvGrpSpPr>
        <p:grpSpPr>
          <a:xfrm>
            <a:off x="3225552" y="1784176"/>
            <a:ext cx="2209800" cy="2123218"/>
            <a:chOff x="4727576" y="2781301"/>
            <a:chExt cx="649288" cy="649288"/>
          </a:xfrm>
          <a:solidFill>
            <a:schemeClr val="accent5">
              <a:lumMod val="75000"/>
            </a:schemeClr>
          </a:solidFill>
          <a:effectLst/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727576" y="2781301"/>
              <a:ext cx="649288" cy="649288"/>
            </a:xfrm>
            <a:custGeom>
              <a:avLst/>
              <a:gdLst/>
              <a:ahLst/>
              <a:cxnLst>
                <a:cxn ang="0">
                  <a:pos x="810" y="311"/>
                </a:cxn>
                <a:cxn ang="0">
                  <a:pos x="805" y="295"/>
                </a:cxn>
                <a:cxn ang="0">
                  <a:pos x="801" y="278"/>
                </a:cxn>
                <a:cxn ang="0">
                  <a:pos x="790" y="251"/>
                </a:cxn>
                <a:cxn ang="0">
                  <a:pos x="678" y="242"/>
                </a:cxn>
                <a:cxn ang="0">
                  <a:pos x="719" y="136"/>
                </a:cxn>
                <a:cxn ang="0">
                  <a:pos x="701" y="118"/>
                </a:cxn>
                <a:cxn ang="0">
                  <a:pos x="688" y="104"/>
                </a:cxn>
                <a:cxn ang="0">
                  <a:pos x="674" y="92"/>
                </a:cxn>
                <a:cxn ang="0">
                  <a:pos x="567" y="135"/>
                </a:cxn>
                <a:cxn ang="0">
                  <a:pos x="545" y="123"/>
                </a:cxn>
                <a:cxn ang="0">
                  <a:pos x="523" y="13"/>
                </a:cxn>
                <a:cxn ang="0">
                  <a:pos x="506" y="8"/>
                </a:cxn>
                <a:cxn ang="0">
                  <a:pos x="487" y="4"/>
                </a:cxn>
                <a:cxn ang="0">
                  <a:pos x="420" y="92"/>
                </a:cxn>
                <a:cxn ang="0">
                  <a:pos x="407" y="92"/>
                </a:cxn>
                <a:cxn ang="0">
                  <a:pos x="393" y="92"/>
                </a:cxn>
                <a:cxn ang="0">
                  <a:pos x="331" y="4"/>
                </a:cxn>
                <a:cxn ang="0">
                  <a:pos x="303" y="9"/>
                </a:cxn>
                <a:cxn ang="0">
                  <a:pos x="287" y="14"/>
                </a:cxn>
                <a:cxn ang="0">
                  <a:pos x="271" y="20"/>
                </a:cxn>
                <a:cxn ang="0">
                  <a:pos x="254" y="132"/>
                </a:cxn>
                <a:cxn ang="0">
                  <a:pos x="228" y="147"/>
                </a:cxn>
                <a:cxn ang="0">
                  <a:pos x="120" y="114"/>
                </a:cxn>
                <a:cxn ang="0">
                  <a:pos x="96" y="140"/>
                </a:cxn>
                <a:cxn ang="0">
                  <a:pos x="134" y="244"/>
                </a:cxn>
                <a:cxn ang="0">
                  <a:pos x="118" y="273"/>
                </a:cxn>
                <a:cxn ang="0">
                  <a:pos x="11" y="300"/>
                </a:cxn>
                <a:cxn ang="0">
                  <a:pos x="3" y="333"/>
                </a:cxn>
                <a:cxn ang="0">
                  <a:pos x="86" y="403"/>
                </a:cxn>
                <a:cxn ang="0">
                  <a:pos x="87" y="440"/>
                </a:cxn>
                <a:cxn ang="0">
                  <a:pos x="10" y="515"/>
                </a:cxn>
                <a:cxn ang="0">
                  <a:pos x="20" y="548"/>
                </a:cxn>
                <a:cxn ang="0">
                  <a:pos x="126" y="568"/>
                </a:cxn>
                <a:cxn ang="0">
                  <a:pos x="147" y="599"/>
                </a:cxn>
                <a:cxn ang="0">
                  <a:pos x="118" y="702"/>
                </a:cxn>
                <a:cxn ang="0">
                  <a:pos x="142" y="724"/>
                </a:cxn>
                <a:cxn ang="0">
                  <a:pos x="240" y="686"/>
                </a:cxn>
                <a:cxn ang="0">
                  <a:pos x="256" y="695"/>
                </a:cxn>
                <a:cxn ang="0">
                  <a:pos x="272" y="703"/>
                </a:cxn>
                <a:cxn ang="0">
                  <a:pos x="294" y="804"/>
                </a:cxn>
                <a:cxn ang="0">
                  <a:pos x="310" y="809"/>
                </a:cxn>
                <a:cxn ang="0">
                  <a:pos x="326" y="813"/>
                </a:cxn>
                <a:cxn ang="0">
                  <a:pos x="353" y="817"/>
                </a:cxn>
                <a:cxn ang="0">
                  <a:pos x="409" y="732"/>
                </a:cxn>
                <a:cxn ang="0">
                  <a:pos x="426" y="732"/>
                </a:cxn>
                <a:cxn ang="0">
                  <a:pos x="445" y="731"/>
                </a:cxn>
                <a:cxn ang="0">
                  <a:pos x="513" y="807"/>
                </a:cxn>
                <a:cxn ang="0">
                  <a:pos x="527" y="803"/>
                </a:cxn>
                <a:cxn ang="0">
                  <a:pos x="545" y="798"/>
                </a:cxn>
                <a:cxn ang="0">
                  <a:pos x="561" y="693"/>
                </a:cxn>
                <a:cxn ang="0">
                  <a:pos x="576" y="683"/>
                </a:cxn>
                <a:cxn ang="0">
                  <a:pos x="590" y="674"/>
                </a:cxn>
                <a:cxn ang="0">
                  <a:pos x="684" y="717"/>
                </a:cxn>
                <a:cxn ang="0">
                  <a:pos x="712" y="689"/>
                </a:cxn>
                <a:cxn ang="0">
                  <a:pos x="736" y="660"/>
                </a:cxn>
                <a:cxn ang="0">
                  <a:pos x="691" y="558"/>
                </a:cxn>
                <a:cxn ang="0">
                  <a:pos x="801" y="538"/>
                </a:cxn>
                <a:cxn ang="0">
                  <a:pos x="811" y="500"/>
                </a:cxn>
                <a:cxn ang="0">
                  <a:pos x="818" y="462"/>
                </a:cxn>
                <a:cxn ang="0">
                  <a:pos x="725" y="397"/>
                </a:cxn>
              </a:cxnLst>
              <a:rect l="0" t="0" r="r" b="b"/>
              <a:pathLst>
                <a:path w="818" h="817">
                  <a:moveTo>
                    <a:pt x="724" y="379"/>
                  </a:moveTo>
                  <a:lnTo>
                    <a:pt x="813" y="326"/>
                  </a:lnTo>
                  <a:lnTo>
                    <a:pt x="810" y="311"/>
                  </a:lnTo>
                  <a:lnTo>
                    <a:pt x="809" y="306"/>
                  </a:lnTo>
                  <a:lnTo>
                    <a:pt x="808" y="301"/>
                  </a:lnTo>
                  <a:lnTo>
                    <a:pt x="805" y="295"/>
                  </a:lnTo>
                  <a:lnTo>
                    <a:pt x="804" y="291"/>
                  </a:lnTo>
                  <a:lnTo>
                    <a:pt x="802" y="285"/>
                  </a:lnTo>
                  <a:lnTo>
                    <a:pt x="801" y="278"/>
                  </a:lnTo>
                  <a:lnTo>
                    <a:pt x="798" y="272"/>
                  </a:lnTo>
                  <a:lnTo>
                    <a:pt x="796" y="265"/>
                  </a:lnTo>
                  <a:lnTo>
                    <a:pt x="790" y="251"/>
                  </a:lnTo>
                  <a:lnTo>
                    <a:pt x="686" y="256"/>
                  </a:lnTo>
                  <a:lnTo>
                    <a:pt x="681" y="249"/>
                  </a:lnTo>
                  <a:lnTo>
                    <a:pt x="678" y="242"/>
                  </a:lnTo>
                  <a:lnTo>
                    <a:pt x="673" y="235"/>
                  </a:lnTo>
                  <a:lnTo>
                    <a:pt x="668" y="228"/>
                  </a:lnTo>
                  <a:lnTo>
                    <a:pt x="719" y="136"/>
                  </a:lnTo>
                  <a:lnTo>
                    <a:pt x="709" y="126"/>
                  </a:lnTo>
                  <a:lnTo>
                    <a:pt x="705" y="121"/>
                  </a:lnTo>
                  <a:lnTo>
                    <a:pt x="701" y="118"/>
                  </a:lnTo>
                  <a:lnTo>
                    <a:pt x="696" y="113"/>
                  </a:lnTo>
                  <a:lnTo>
                    <a:pt x="691" y="108"/>
                  </a:lnTo>
                  <a:lnTo>
                    <a:pt x="688" y="104"/>
                  </a:lnTo>
                  <a:lnTo>
                    <a:pt x="683" y="100"/>
                  </a:lnTo>
                  <a:lnTo>
                    <a:pt x="679" y="96"/>
                  </a:lnTo>
                  <a:lnTo>
                    <a:pt x="674" y="92"/>
                  </a:lnTo>
                  <a:lnTo>
                    <a:pt x="663" y="83"/>
                  </a:lnTo>
                  <a:lnTo>
                    <a:pt x="574" y="140"/>
                  </a:lnTo>
                  <a:lnTo>
                    <a:pt x="567" y="135"/>
                  </a:lnTo>
                  <a:lnTo>
                    <a:pt x="560" y="132"/>
                  </a:lnTo>
                  <a:lnTo>
                    <a:pt x="552" y="127"/>
                  </a:lnTo>
                  <a:lnTo>
                    <a:pt x="545" y="123"/>
                  </a:lnTo>
                  <a:lnTo>
                    <a:pt x="543" y="19"/>
                  </a:lnTo>
                  <a:lnTo>
                    <a:pt x="529" y="14"/>
                  </a:lnTo>
                  <a:lnTo>
                    <a:pt x="523" y="13"/>
                  </a:lnTo>
                  <a:lnTo>
                    <a:pt x="517" y="11"/>
                  </a:lnTo>
                  <a:lnTo>
                    <a:pt x="512" y="9"/>
                  </a:lnTo>
                  <a:lnTo>
                    <a:pt x="506" y="8"/>
                  </a:lnTo>
                  <a:lnTo>
                    <a:pt x="500" y="6"/>
                  </a:lnTo>
                  <a:lnTo>
                    <a:pt x="493" y="5"/>
                  </a:lnTo>
                  <a:lnTo>
                    <a:pt x="487" y="4"/>
                  </a:lnTo>
                  <a:lnTo>
                    <a:pt x="482" y="2"/>
                  </a:lnTo>
                  <a:lnTo>
                    <a:pt x="467" y="0"/>
                  </a:lnTo>
                  <a:lnTo>
                    <a:pt x="420" y="92"/>
                  </a:lnTo>
                  <a:lnTo>
                    <a:pt x="415" y="92"/>
                  </a:lnTo>
                  <a:lnTo>
                    <a:pt x="410" y="92"/>
                  </a:lnTo>
                  <a:lnTo>
                    <a:pt x="407" y="92"/>
                  </a:lnTo>
                  <a:lnTo>
                    <a:pt x="402" y="92"/>
                  </a:lnTo>
                  <a:lnTo>
                    <a:pt x="398" y="92"/>
                  </a:lnTo>
                  <a:lnTo>
                    <a:pt x="393" y="92"/>
                  </a:lnTo>
                  <a:lnTo>
                    <a:pt x="388" y="94"/>
                  </a:lnTo>
                  <a:lnTo>
                    <a:pt x="384" y="94"/>
                  </a:lnTo>
                  <a:lnTo>
                    <a:pt x="331" y="4"/>
                  </a:lnTo>
                  <a:lnTo>
                    <a:pt x="316" y="7"/>
                  </a:lnTo>
                  <a:lnTo>
                    <a:pt x="310" y="8"/>
                  </a:lnTo>
                  <a:lnTo>
                    <a:pt x="303" y="9"/>
                  </a:lnTo>
                  <a:lnTo>
                    <a:pt x="297" y="11"/>
                  </a:lnTo>
                  <a:lnTo>
                    <a:pt x="293" y="13"/>
                  </a:lnTo>
                  <a:lnTo>
                    <a:pt x="287" y="14"/>
                  </a:lnTo>
                  <a:lnTo>
                    <a:pt x="281" y="16"/>
                  </a:lnTo>
                  <a:lnTo>
                    <a:pt x="277" y="17"/>
                  </a:lnTo>
                  <a:lnTo>
                    <a:pt x="271" y="20"/>
                  </a:lnTo>
                  <a:lnTo>
                    <a:pt x="257" y="24"/>
                  </a:lnTo>
                  <a:lnTo>
                    <a:pt x="262" y="127"/>
                  </a:lnTo>
                  <a:lnTo>
                    <a:pt x="254" y="132"/>
                  </a:lnTo>
                  <a:lnTo>
                    <a:pt x="244" y="136"/>
                  </a:lnTo>
                  <a:lnTo>
                    <a:pt x="236" y="142"/>
                  </a:lnTo>
                  <a:lnTo>
                    <a:pt x="228" y="147"/>
                  </a:lnTo>
                  <a:lnTo>
                    <a:pt x="139" y="97"/>
                  </a:lnTo>
                  <a:lnTo>
                    <a:pt x="128" y="106"/>
                  </a:lnTo>
                  <a:lnTo>
                    <a:pt x="120" y="114"/>
                  </a:lnTo>
                  <a:lnTo>
                    <a:pt x="111" y="122"/>
                  </a:lnTo>
                  <a:lnTo>
                    <a:pt x="103" y="132"/>
                  </a:lnTo>
                  <a:lnTo>
                    <a:pt x="96" y="140"/>
                  </a:lnTo>
                  <a:lnTo>
                    <a:pt x="86" y="151"/>
                  </a:lnTo>
                  <a:lnTo>
                    <a:pt x="140" y="235"/>
                  </a:lnTo>
                  <a:lnTo>
                    <a:pt x="134" y="244"/>
                  </a:lnTo>
                  <a:lnTo>
                    <a:pt x="128" y="254"/>
                  </a:lnTo>
                  <a:lnTo>
                    <a:pt x="122" y="264"/>
                  </a:lnTo>
                  <a:lnTo>
                    <a:pt x="118" y="273"/>
                  </a:lnTo>
                  <a:lnTo>
                    <a:pt x="19" y="274"/>
                  </a:lnTo>
                  <a:lnTo>
                    <a:pt x="14" y="288"/>
                  </a:lnTo>
                  <a:lnTo>
                    <a:pt x="11" y="300"/>
                  </a:lnTo>
                  <a:lnTo>
                    <a:pt x="8" y="310"/>
                  </a:lnTo>
                  <a:lnTo>
                    <a:pt x="5" y="322"/>
                  </a:lnTo>
                  <a:lnTo>
                    <a:pt x="3" y="333"/>
                  </a:lnTo>
                  <a:lnTo>
                    <a:pt x="0" y="348"/>
                  </a:lnTo>
                  <a:lnTo>
                    <a:pt x="87" y="392"/>
                  </a:lnTo>
                  <a:lnTo>
                    <a:pt x="86" y="403"/>
                  </a:lnTo>
                  <a:lnTo>
                    <a:pt x="86" y="416"/>
                  </a:lnTo>
                  <a:lnTo>
                    <a:pt x="86" y="428"/>
                  </a:lnTo>
                  <a:lnTo>
                    <a:pt x="87" y="440"/>
                  </a:lnTo>
                  <a:lnTo>
                    <a:pt x="4" y="490"/>
                  </a:lnTo>
                  <a:lnTo>
                    <a:pt x="7" y="504"/>
                  </a:lnTo>
                  <a:lnTo>
                    <a:pt x="10" y="515"/>
                  </a:lnTo>
                  <a:lnTo>
                    <a:pt x="13" y="527"/>
                  </a:lnTo>
                  <a:lnTo>
                    <a:pt x="16" y="537"/>
                  </a:lnTo>
                  <a:lnTo>
                    <a:pt x="20" y="548"/>
                  </a:lnTo>
                  <a:lnTo>
                    <a:pt x="25" y="561"/>
                  </a:lnTo>
                  <a:lnTo>
                    <a:pt x="120" y="557"/>
                  </a:lnTo>
                  <a:lnTo>
                    <a:pt x="126" y="568"/>
                  </a:lnTo>
                  <a:lnTo>
                    <a:pt x="133" y="579"/>
                  </a:lnTo>
                  <a:lnTo>
                    <a:pt x="140" y="589"/>
                  </a:lnTo>
                  <a:lnTo>
                    <a:pt x="147" y="599"/>
                  </a:lnTo>
                  <a:lnTo>
                    <a:pt x="99" y="683"/>
                  </a:lnTo>
                  <a:lnTo>
                    <a:pt x="110" y="694"/>
                  </a:lnTo>
                  <a:lnTo>
                    <a:pt x="118" y="702"/>
                  </a:lnTo>
                  <a:lnTo>
                    <a:pt x="126" y="709"/>
                  </a:lnTo>
                  <a:lnTo>
                    <a:pt x="134" y="717"/>
                  </a:lnTo>
                  <a:lnTo>
                    <a:pt x="142" y="724"/>
                  </a:lnTo>
                  <a:lnTo>
                    <a:pt x="154" y="734"/>
                  </a:lnTo>
                  <a:lnTo>
                    <a:pt x="234" y="682"/>
                  </a:lnTo>
                  <a:lnTo>
                    <a:pt x="240" y="686"/>
                  </a:lnTo>
                  <a:lnTo>
                    <a:pt x="244" y="689"/>
                  </a:lnTo>
                  <a:lnTo>
                    <a:pt x="250" y="693"/>
                  </a:lnTo>
                  <a:lnTo>
                    <a:pt x="256" y="695"/>
                  </a:lnTo>
                  <a:lnTo>
                    <a:pt x="261" y="698"/>
                  </a:lnTo>
                  <a:lnTo>
                    <a:pt x="266" y="701"/>
                  </a:lnTo>
                  <a:lnTo>
                    <a:pt x="272" y="703"/>
                  </a:lnTo>
                  <a:lnTo>
                    <a:pt x="278" y="705"/>
                  </a:lnTo>
                  <a:lnTo>
                    <a:pt x="279" y="800"/>
                  </a:lnTo>
                  <a:lnTo>
                    <a:pt x="294" y="804"/>
                  </a:lnTo>
                  <a:lnTo>
                    <a:pt x="300" y="806"/>
                  </a:lnTo>
                  <a:lnTo>
                    <a:pt x="304" y="808"/>
                  </a:lnTo>
                  <a:lnTo>
                    <a:pt x="310" y="809"/>
                  </a:lnTo>
                  <a:lnTo>
                    <a:pt x="316" y="810"/>
                  </a:lnTo>
                  <a:lnTo>
                    <a:pt x="321" y="811"/>
                  </a:lnTo>
                  <a:lnTo>
                    <a:pt x="326" y="813"/>
                  </a:lnTo>
                  <a:lnTo>
                    <a:pt x="332" y="814"/>
                  </a:lnTo>
                  <a:lnTo>
                    <a:pt x="338" y="815"/>
                  </a:lnTo>
                  <a:lnTo>
                    <a:pt x="353" y="817"/>
                  </a:lnTo>
                  <a:lnTo>
                    <a:pt x="397" y="732"/>
                  </a:lnTo>
                  <a:lnTo>
                    <a:pt x="402" y="732"/>
                  </a:lnTo>
                  <a:lnTo>
                    <a:pt x="409" y="732"/>
                  </a:lnTo>
                  <a:lnTo>
                    <a:pt x="415" y="732"/>
                  </a:lnTo>
                  <a:lnTo>
                    <a:pt x="421" y="732"/>
                  </a:lnTo>
                  <a:lnTo>
                    <a:pt x="426" y="732"/>
                  </a:lnTo>
                  <a:lnTo>
                    <a:pt x="433" y="732"/>
                  </a:lnTo>
                  <a:lnTo>
                    <a:pt x="439" y="731"/>
                  </a:lnTo>
                  <a:lnTo>
                    <a:pt x="445" y="731"/>
                  </a:lnTo>
                  <a:lnTo>
                    <a:pt x="494" y="813"/>
                  </a:lnTo>
                  <a:lnTo>
                    <a:pt x="508" y="808"/>
                  </a:lnTo>
                  <a:lnTo>
                    <a:pt x="513" y="807"/>
                  </a:lnTo>
                  <a:lnTo>
                    <a:pt x="519" y="806"/>
                  </a:lnTo>
                  <a:lnTo>
                    <a:pt x="523" y="804"/>
                  </a:lnTo>
                  <a:lnTo>
                    <a:pt x="527" y="803"/>
                  </a:lnTo>
                  <a:lnTo>
                    <a:pt x="532" y="801"/>
                  </a:lnTo>
                  <a:lnTo>
                    <a:pt x="539" y="800"/>
                  </a:lnTo>
                  <a:lnTo>
                    <a:pt x="545" y="798"/>
                  </a:lnTo>
                  <a:lnTo>
                    <a:pt x="552" y="795"/>
                  </a:lnTo>
                  <a:lnTo>
                    <a:pt x="566" y="789"/>
                  </a:lnTo>
                  <a:lnTo>
                    <a:pt x="561" y="693"/>
                  </a:lnTo>
                  <a:lnTo>
                    <a:pt x="566" y="689"/>
                  </a:lnTo>
                  <a:lnTo>
                    <a:pt x="572" y="687"/>
                  </a:lnTo>
                  <a:lnTo>
                    <a:pt x="576" y="683"/>
                  </a:lnTo>
                  <a:lnTo>
                    <a:pt x="581" y="680"/>
                  </a:lnTo>
                  <a:lnTo>
                    <a:pt x="585" y="678"/>
                  </a:lnTo>
                  <a:lnTo>
                    <a:pt x="590" y="674"/>
                  </a:lnTo>
                  <a:lnTo>
                    <a:pt x="595" y="672"/>
                  </a:lnTo>
                  <a:lnTo>
                    <a:pt x="599" y="669"/>
                  </a:lnTo>
                  <a:lnTo>
                    <a:pt x="684" y="717"/>
                  </a:lnTo>
                  <a:lnTo>
                    <a:pt x="696" y="705"/>
                  </a:lnTo>
                  <a:lnTo>
                    <a:pt x="704" y="697"/>
                  </a:lnTo>
                  <a:lnTo>
                    <a:pt x="712" y="689"/>
                  </a:lnTo>
                  <a:lnTo>
                    <a:pt x="720" y="680"/>
                  </a:lnTo>
                  <a:lnTo>
                    <a:pt x="727" y="672"/>
                  </a:lnTo>
                  <a:lnTo>
                    <a:pt x="736" y="660"/>
                  </a:lnTo>
                  <a:lnTo>
                    <a:pt x="682" y="575"/>
                  </a:lnTo>
                  <a:lnTo>
                    <a:pt x="687" y="566"/>
                  </a:lnTo>
                  <a:lnTo>
                    <a:pt x="691" y="558"/>
                  </a:lnTo>
                  <a:lnTo>
                    <a:pt x="695" y="549"/>
                  </a:lnTo>
                  <a:lnTo>
                    <a:pt x="699" y="539"/>
                  </a:lnTo>
                  <a:lnTo>
                    <a:pt x="801" y="538"/>
                  </a:lnTo>
                  <a:lnTo>
                    <a:pt x="805" y="523"/>
                  </a:lnTo>
                  <a:lnTo>
                    <a:pt x="809" y="512"/>
                  </a:lnTo>
                  <a:lnTo>
                    <a:pt x="811" y="500"/>
                  </a:lnTo>
                  <a:lnTo>
                    <a:pt x="813" y="489"/>
                  </a:lnTo>
                  <a:lnTo>
                    <a:pt x="816" y="477"/>
                  </a:lnTo>
                  <a:lnTo>
                    <a:pt x="818" y="462"/>
                  </a:lnTo>
                  <a:lnTo>
                    <a:pt x="726" y="415"/>
                  </a:lnTo>
                  <a:lnTo>
                    <a:pt x="726" y="406"/>
                  </a:lnTo>
                  <a:lnTo>
                    <a:pt x="725" y="397"/>
                  </a:lnTo>
                  <a:lnTo>
                    <a:pt x="725" y="388"/>
                  </a:lnTo>
                  <a:lnTo>
                    <a:pt x="724" y="3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764088" y="2817813"/>
              <a:ext cx="577850" cy="576263"/>
            </a:xfrm>
            <a:custGeom>
              <a:avLst/>
              <a:gdLst/>
              <a:ahLst/>
              <a:cxnLst>
                <a:cxn ang="0">
                  <a:pos x="638" y="339"/>
                </a:cxn>
                <a:cxn ang="0">
                  <a:pos x="640" y="381"/>
                </a:cxn>
                <a:cxn ang="0">
                  <a:pos x="726" y="443"/>
                </a:cxn>
                <a:cxn ang="0">
                  <a:pos x="724" y="452"/>
                </a:cxn>
                <a:cxn ang="0">
                  <a:pos x="615" y="480"/>
                </a:cxn>
                <a:cxn ang="0">
                  <a:pos x="595" y="518"/>
                </a:cxn>
                <a:cxn ang="0">
                  <a:pos x="637" y="613"/>
                </a:cxn>
                <a:cxn ang="0">
                  <a:pos x="632" y="620"/>
                </a:cxn>
                <a:cxn ang="0">
                  <a:pos x="532" y="587"/>
                </a:cxn>
                <a:cxn ang="0">
                  <a:pos x="513" y="601"/>
                </a:cxn>
                <a:cxn ang="0">
                  <a:pos x="492" y="612"/>
                </a:cxn>
                <a:cxn ang="0">
                  <a:pos x="478" y="716"/>
                </a:cxn>
                <a:cxn ang="0">
                  <a:pos x="469" y="718"/>
                </a:cxn>
                <a:cxn ang="0">
                  <a:pos x="406" y="642"/>
                </a:cxn>
                <a:cxn ang="0">
                  <a:pos x="382" y="646"/>
                </a:cxn>
                <a:cxn ang="0">
                  <a:pos x="356" y="646"/>
                </a:cxn>
                <a:cxn ang="0">
                  <a:pos x="326" y="644"/>
                </a:cxn>
                <a:cxn ang="0">
                  <a:pos x="279" y="724"/>
                </a:cxn>
                <a:cxn ang="0">
                  <a:pos x="272" y="632"/>
                </a:cxn>
                <a:cxn ang="0">
                  <a:pos x="245" y="620"/>
                </a:cxn>
                <a:cxn ang="0">
                  <a:pos x="222" y="610"/>
                </a:cxn>
                <a:cxn ang="0">
                  <a:pos x="200" y="596"/>
                </a:cxn>
                <a:cxn ang="0">
                  <a:pos x="110" y="635"/>
                </a:cxn>
                <a:cxn ang="0">
                  <a:pos x="104" y="631"/>
                </a:cxn>
                <a:cxn ang="0">
                  <a:pos x="136" y="533"/>
                </a:cxn>
                <a:cxn ang="0">
                  <a:pos x="121" y="512"/>
                </a:cxn>
                <a:cxn ang="0">
                  <a:pos x="109" y="490"/>
                </a:cxn>
                <a:cxn ang="0">
                  <a:pos x="7" y="473"/>
                </a:cxn>
                <a:cxn ang="0">
                  <a:pos x="6" y="467"/>
                </a:cxn>
                <a:cxn ang="0">
                  <a:pos x="83" y="402"/>
                </a:cxn>
                <a:cxn ang="0">
                  <a:pos x="81" y="353"/>
                </a:cxn>
                <a:cxn ang="0">
                  <a:pos x="0" y="279"/>
                </a:cxn>
                <a:cxn ang="0">
                  <a:pos x="2" y="271"/>
                </a:cxn>
                <a:cxn ang="0">
                  <a:pos x="103" y="255"/>
                </a:cxn>
                <a:cxn ang="0">
                  <a:pos x="125" y="215"/>
                </a:cxn>
                <a:cxn ang="0">
                  <a:pos x="90" y="110"/>
                </a:cxn>
                <a:cxn ang="0">
                  <a:pos x="97" y="103"/>
                </a:cxn>
                <a:cxn ang="0">
                  <a:pos x="195" y="141"/>
                </a:cxn>
                <a:cxn ang="0">
                  <a:pos x="212" y="129"/>
                </a:cxn>
                <a:cxn ang="0">
                  <a:pos x="232" y="118"/>
                </a:cxn>
                <a:cxn ang="0">
                  <a:pos x="257" y="106"/>
                </a:cxn>
                <a:cxn ang="0">
                  <a:pos x="257" y="6"/>
                </a:cxn>
                <a:cxn ang="0">
                  <a:pos x="316" y="90"/>
                </a:cxn>
                <a:cxn ang="0">
                  <a:pos x="342" y="88"/>
                </a:cxn>
                <a:cxn ang="0">
                  <a:pos x="363" y="87"/>
                </a:cxn>
                <a:cxn ang="0">
                  <a:pos x="384" y="88"/>
                </a:cxn>
                <a:cxn ang="0">
                  <a:pos x="447" y="1"/>
                </a:cxn>
                <a:cxn ang="0">
                  <a:pos x="456" y="4"/>
                </a:cxn>
                <a:cxn ang="0">
                  <a:pos x="476" y="112"/>
                </a:cxn>
                <a:cxn ang="0">
                  <a:pos x="494" y="121"/>
                </a:cxn>
                <a:cxn ang="0">
                  <a:pos x="511" y="132"/>
                </a:cxn>
                <a:cxn ang="0">
                  <a:pos x="613" y="88"/>
                </a:cxn>
                <a:cxn ang="0">
                  <a:pos x="620" y="95"/>
                </a:cxn>
                <a:cxn ang="0">
                  <a:pos x="582" y="196"/>
                </a:cxn>
                <a:cxn ang="0">
                  <a:pos x="604" y="230"/>
                </a:cxn>
                <a:cxn ang="0">
                  <a:pos x="717" y="248"/>
                </a:cxn>
                <a:cxn ang="0">
                  <a:pos x="719" y="258"/>
                </a:cxn>
              </a:cxnLst>
              <a:rect l="0" t="0" r="r" b="b"/>
              <a:pathLst>
                <a:path w="727" h="725">
                  <a:moveTo>
                    <a:pt x="634" y="313"/>
                  </a:moveTo>
                  <a:lnTo>
                    <a:pt x="636" y="325"/>
                  </a:lnTo>
                  <a:lnTo>
                    <a:pt x="638" y="339"/>
                  </a:lnTo>
                  <a:lnTo>
                    <a:pt x="640" y="353"/>
                  </a:lnTo>
                  <a:lnTo>
                    <a:pt x="640" y="367"/>
                  </a:lnTo>
                  <a:lnTo>
                    <a:pt x="640" y="381"/>
                  </a:lnTo>
                  <a:lnTo>
                    <a:pt x="638" y="393"/>
                  </a:lnTo>
                  <a:lnTo>
                    <a:pt x="727" y="439"/>
                  </a:lnTo>
                  <a:lnTo>
                    <a:pt x="726" y="443"/>
                  </a:lnTo>
                  <a:lnTo>
                    <a:pt x="726" y="445"/>
                  </a:lnTo>
                  <a:lnTo>
                    <a:pt x="725" y="449"/>
                  </a:lnTo>
                  <a:lnTo>
                    <a:pt x="724" y="452"/>
                  </a:lnTo>
                  <a:lnTo>
                    <a:pt x="626" y="453"/>
                  </a:lnTo>
                  <a:lnTo>
                    <a:pt x="621" y="466"/>
                  </a:lnTo>
                  <a:lnTo>
                    <a:pt x="615" y="480"/>
                  </a:lnTo>
                  <a:lnTo>
                    <a:pt x="610" y="493"/>
                  </a:lnTo>
                  <a:lnTo>
                    <a:pt x="603" y="506"/>
                  </a:lnTo>
                  <a:lnTo>
                    <a:pt x="595" y="518"/>
                  </a:lnTo>
                  <a:lnTo>
                    <a:pt x="588" y="529"/>
                  </a:lnTo>
                  <a:lnTo>
                    <a:pt x="640" y="611"/>
                  </a:lnTo>
                  <a:lnTo>
                    <a:pt x="637" y="613"/>
                  </a:lnTo>
                  <a:lnTo>
                    <a:pt x="636" y="616"/>
                  </a:lnTo>
                  <a:lnTo>
                    <a:pt x="634" y="618"/>
                  </a:lnTo>
                  <a:lnTo>
                    <a:pt x="632" y="620"/>
                  </a:lnTo>
                  <a:lnTo>
                    <a:pt x="549" y="573"/>
                  </a:lnTo>
                  <a:lnTo>
                    <a:pt x="538" y="582"/>
                  </a:lnTo>
                  <a:lnTo>
                    <a:pt x="532" y="587"/>
                  </a:lnTo>
                  <a:lnTo>
                    <a:pt x="526" y="591"/>
                  </a:lnTo>
                  <a:lnTo>
                    <a:pt x="520" y="596"/>
                  </a:lnTo>
                  <a:lnTo>
                    <a:pt x="513" y="601"/>
                  </a:lnTo>
                  <a:lnTo>
                    <a:pt x="506" y="604"/>
                  </a:lnTo>
                  <a:lnTo>
                    <a:pt x="499" y="609"/>
                  </a:lnTo>
                  <a:lnTo>
                    <a:pt x="492" y="612"/>
                  </a:lnTo>
                  <a:lnTo>
                    <a:pt x="485" y="616"/>
                  </a:lnTo>
                  <a:lnTo>
                    <a:pt x="474" y="623"/>
                  </a:lnTo>
                  <a:lnTo>
                    <a:pt x="478" y="716"/>
                  </a:lnTo>
                  <a:lnTo>
                    <a:pt x="475" y="717"/>
                  </a:lnTo>
                  <a:lnTo>
                    <a:pt x="471" y="717"/>
                  </a:lnTo>
                  <a:lnTo>
                    <a:pt x="469" y="718"/>
                  </a:lnTo>
                  <a:lnTo>
                    <a:pt x="467" y="719"/>
                  </a:lnTo>
                  <a:lnTo>
                    <a:pt x="420" y="640"/>
                  </a:lnTo>
                  <a:lnTo>
                    <a:pt x="406" y="642"/>
                  </a:lnTo>
                  <a:lnTo>
                    <a:pt x="398" y="643"/>
                  </a:lnTo>
                  <a:lnTo>
                    <a:pt x="390" y="644"/>
                  </a:lnTo>
                  <a:lnTo>
                    <a:pt x="382" y="646"/>
                  </a:lnTo>
                  <a:lnTo>
                    <a:pt x="374" y="646"/>
                  </a:lnTo>
                  <a:lnTo>
                    <a:pt x="364" y="646"/>
                  </a:lnTo>
                  <a:lnTo>
                    <a:pt x="356" y="646"/>
                  </a:lnTo>
                  <a:lnTo>
                    <a:pt x="348" y="646"/>
                  </a:lnTo>
                  <a:lnTo>
                    <a:pt x="340" y="646"/>
                  </a:lnTo>
                  <a:lnTo>
                    <a:pt x="326" y="644"/>
                  </a:lnTo>
                  <a:lnTo>
                    <a:pt x="284" y="725"/>
                  </a:lnTo>
                  <a:lnTo>
                    <a:pt x="281" y="725"/>
                  </a:lnTo>
                  <a:lnTo>
                    <a:pt x="279" y="724"/>
                  </a:lnTo>
                  <a:lnTo>
                    <a:pt x="276" y="724"/>
                  </a:lnTo>
                  <a:lnTo>
                    <a:pt x="273" y="723"/>
                  </a:lnTo>
                  <a:lnTo>
                    <a:pt x="272" y="632"/>
                  </a:lnTo>
                  <a:lnTo>
                    <a:pt x="260" y="627"/>
                  </a:lnTo>
                  <a:lnTo>
                    <a:pt x="251" y="624"/>
                  </a:lnTo>
                  <a:lnTo>
                    <a:pt x="245" y="620"/>
                  </a:lnTo>
                  <a:lnTo>
                    <a:pt x="236" y="617"/>
                  </a:lnTo>
                  <a:lnTo>
                    <a:pt x="228" y="613"/>
                  </a:lnTo>
                  <a:lnTo>
                    <a:pt x="222" y="610"/>
                  </a:lnTo>
                  <a:lnTo>
                    <a:pt x="213" y="605"/>
                  </a:lnTo>
                  <a:lnTo>
                    <a:pt x="207" y="601"/>
                  </a:lnTo>
                  <a:lnTo>
                    <a:pt x="200" y="596"/>
                  </a:lnTo>
                  <a:lnTo>
                    <a:pt x="189" y="588"/>
                  </a:lnTo>
                  <a:lnTo>
                    <a:pt x="111" y="637"/>
                  </a:lnTo>
                  <a:lnTo>
                    <a:pt x="110" y="635"/>
                  </a:lnTo>
                  <a:lnTo>
                    <a:pt x="108" y="634"/>
                  </a:lnTo>
                  <a:lnTo>
                    <a:pt x="106" y="632"/>
                  </a:lnTo>
                  <a:lnTo>
                    <a:pt x="104" y="631"/>
                  </a:lnTo>
                  <a:lnTo>
                    <a:pt x="149" y="550"/>
                  </a:lnTo>
                  <a:lnTo>
                    <a:pt x="141" y="540"/>
                  </a:lnTo>
                  <a:lnTo>
                    <a:pt x="136" y="533"/>
                  </a:lnTo>
                  <a:lnTo>
                    <a:pt x="131" y="526"/>
                  </a:lnTo>
                  <a:lnTo>
                    <a:pt x="126" y="519"/>
                  </a:lnTo>
                  <a:lnTo>
                    <a:pt x="121" y="512"/>
                  </a:lnTo>
                  <a:lnTo>
                    <a:pt x="117" y="505"/>
                  </a:lnTo>
                  <a:lnTo>
                    <a:pt x="113" y="497"/>
                  </a:lnTo>
                  <a:lnTo>
                    <a:pt x="109" y="490"/>
                  </a:lnTo>
                  <a:lnTo>
                    <a:pt x="105" y="482"/>
                  </a:lnTo>
                  <a:lnTo>
                    <a:pt x="99" y="469"/>
                  </a:lnTo>
                  <a:lnTo>
                    <a:pt x="7" y="473"/>
                  </a:lnTo>
                  <a:lnTo>
                    <a:pt x="6" y="470"/>
                  </a:lnTo>
                  <a:lnTo>
                    <a:pt x="6" y="469"/>
                  </a:lnTo>
                  <a:lnTo>
                    <a:pt x="6" y="467"/>
                  </a:lnTo>
                  <a:lnTo>
                    <a:pt x="5" y="463"/>
                  </a:lnTo>
                  <a:lnTo>
                    <a:pt x="84" y="415"/>
                  </a:lnTo>
                  <a:lnTo>
                    <a:pt x="83" y="402"/>
                  </a:lnTo>
                  <a:lnTo>
                    <a:pt x="81" y="385"/>
                  </a:lnTo>
                  <a:lnTo>
                    <a:pt x="81" y="369"/>
                  </a:lnTo>
                  <a:lnTo>
                    <a:pt x="81" y="353"/>
                  </a:lnTo>
                  <a:lnTo>
                    <a:pt x="82" y="337"/>
                  </a:lnTo>
                  <a:lnTo>
                    <a:pt x="83" y="323"/>
                  </a:lnTo>
                  <a:lnTo>
                    <a:pt x="0" y="279"/>
                  </a:lnTo>
                  <a:lnTo>
                    <a:pt x="2" y="277"/>
                  </a:lnTo>
                  <a:lnTo>
                    <a:pt x="2" y="273"/>
                  </a:lnTo>
                  <a:lnTo>
                    <a:pt x="2" y="271"/>
                  </a:lnTo>
                  <a:lnTo>
                    <a:pt x="3" y="269"/>
                  </a:lnTo>
                  <a:lnTo>
                    <a:pt x="98" y="268"/>
                  </a:lnTo>
                  <a:lnTo>
                    <a:pt x="103" y="255"/>
                  </a:lnTo>
                  <a:lnTo>
                    <a:pt x="110" y="242"/>
                  </a:lnTo>
                  <a:lnTo>
                    <a:pt x="117" y="228"/>
                  </a:lnTo>
                  <a:lnTo>
                    <a:pt x="125" y="215"/>
                  </a:lnTo>
                  <a:lnTo>
                    <a:pt x="134" y="202"/>
                  </a:lnTo>
                  <a:lnTo>
                    <a:pt x="142" y="190"/>
                  </a:lnTo>
                  <a:lnTo>
                    <a:pt x="90" y="110"/>
                  </a:lnTo>
                  <a:lnTo>
                    <a:pt x="93" y="107"/>
                  </a:lnTo>
                  <a:lnTo>
                    <a:pt x="95" y="105"/>
                  </a:lnTo>
                  <a:lnTo>
                    <a:pt x="97" y="103"/>
                  </a:lnTo>
                  <a:lnTo>
                    <a:pt x="99" y="101"/>
                  </a:lnTo>
                  <a:lnTo>
                    <a:pt x="185" y="149"/>
                  </a:lnTo>
                  <a:lnTo>
                    <a:pt x="195" y="141"/>
                  </a:lnTo>
                  <a:lnTo>
                    <a:pt x="201" y="136"/>
                  </a:lnTo>
                  <a:lnTo>
                    <a:pt x="207" y="133"/>
                  </a:lnTo>
                  <a:lnTo>
                    <a:pt x="212" y="129"/>
                  </a:lnTo>
                  <a:lnTo>
                    <a:pt x="219" y="125"/>
                  </a:lnTo>
                  <a:lnTo>
                    <a:pt x="225" y="121"/>
                  </a:lnTo>
                  <a:lnTo>
                    <a:pt x="232" y="118"/>
                  </a:lnTo>
                  <a:lnTo>
                    <a:pt x="238" y="115"/>
                  </a:lnTo>
                  <a:lnTo>
                    <a:pt x="245" y="112"/>
                  </a:lnTo>
                  <a:lnTo>
                    <a:pt x="257" y="106"/>
                  </a:lnTo>
                  <a:lnTo>
                    <a:pt x="253" y="7"/>
                  </a:lnTo>
                  <a:lnTo>
                    <a:pt x="255" y="7"/>
                  </a:lnTo>
                  <a:lnTo>
                    <a:pt x="257" y="6"/>
                  </a:lnTo>
                  <a:lnTo>
                    <a:pt x="261" y="5"/>
                  </a:lnTo>
                  <a:lnTo>
                    <a:pt x="265" y="4"/>
                  </a:lnTo>
                  <a:lnTo>
                    <a:pt x="316" y="90"/>
                  </a:lnTo>
                  <a:lnTo>
                    <a:pt x="330" y="89"/>
                  </a:lnTo>
                  <a:lnTo>
                    <a:pt x="337" y="88"/>
                  </a:lnTo>
                  <a:lnTo>
                    <a:pt x="342" y="88"/>
                  </a:lnTo>
                  <a:lnTo>
                    <a:pt x="349" y="88"/>
                  </a:lnTo>
                  <a:lnTo>
                    <a:pt x="356" y="87"/>
                  </a:lnTo>
                  <a:lnTo>
                    <a:pt x="363" y="87"/>
                  </a:lnTo>
                  <a:lnTo>
                    <a:pt x="370" y="87"/>
                  </a:lnTo>
                  <a:lnTo>
                    <a:pt x="377" y="88"/>
                  </a:lnTo>
                  <a:lnTo>
                    <a:pt x="384" y="88"/>
                  </a:lnTo>
                  <a:lnTo>
                    <a:pt x="398" y="89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51" y="1"/>
                  </a:lnTo>
                  <a:lnTo>
                    <a:pt x="453" y="3"/>
                  </a:lnTo>
                  <a:lnTo>
                    <a:pt x="456" y="4"/>
                  </a:lnTo>
                  <a:lnTo>
                    <a:pt x="458" y="104"/>
                  </a:lnTo>
                  <a:lnTo>
                    <a:pt x="470" y="110"/>
                  </a:lnTo>
                  <a:lnTo>
                    <a:pt x="476" y="112"/>
                  </a:lnTo>
                  <a:lnTo>
                    <a:pt x="482" y="115"/>
                  </a:lnTo>
                  <a:lnTo>
                    <a:pt x="489" y="118"/>
                  </a:lnTo>
                  <a:lnTo>
                    <a:pt x="494" y="121"/>
                  </a:lnTo>
                  <a:lnTo>
                    <a:pt x="500" y="125"/>
                  </a:lnTo>
                  <a:lnTo>
                    <a:pt x="506" y="128"/>
                  </a:lnTo>
                  <a:lnTo>
                    <a:pt x="511" y="132"/>
                  </a:lnTo>
                  <a:lnTo>
                    <a:pt x="516" y="135"/>
                  </a:lnTo>
                  <a:lnTo>
                    <a:pt x="528" y="142"/>
                  </a:lnTo>
                  <a:lnTo>
                    <a:pt x="613" y="88"/>
                  </a:lnTo>
                  <a:lnTo>
                    <a:pt x="615" y="90"/>
                  </a:lnTo>
                  <a:lnTo>
                    <a:pt x="618" y="92"/>
                  </a:lnTo>
                  <a:lnTo>
                    <a:pt x="620" y="95"/>
                  </a:lnTo>
                  <a:lnTo>
                    <a:pt x="622" y="97"/>
                  </a:lnTo>
                  <a:lnTo>
                    <a:pt x="574" y="186"/>
                  </a:lnTo>
                  <a:lnTo>
                    <a:pt x="582" y="196"/>
                  </a:lnTo>
                  <a:lnTo>
                    <a:pt x="590" y="207"/>
                  </a:lnTo>
                  <a:lnTo>
                    <a:pt x="597" y="218"/>
                  </a:lnTo>
                  <a:lnTo>
                    <a:pt x="604" y="230"/>
                  </a:lnTo>
                  <a:lnTo>
                    <a:pt x="610" y="241"/>
                  </a:lnTo>
                  <a:lnTo>
                    <a:pt x="615" y="253"/>
                  </a:lnTo>
                  <a:lnTo>
                    <a:pt x="717" y="248"/>
                  </a:lnTo>
                  <a:lnTo>
                    <a:pt x="718" y="251"/>
                  </a:lnTo>
                  <a:lnTo>
                    <a:pt x="719" y="255"/>
                  </a:lnTo>
                  <a:lnTo>
                    <a:pt x="719" y="258"/>
                  </a:lnTo>
                  <a:lnTo>
                    <a:pt x="720" y="261"/>
                  </a:lnTo>
                  <a:lnTo>
                    <a:pt x="634" y="3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4945063" y="2995613"/>
              <a:ext cx="212725" cy="212725"/>
            </a:xfrm>
            <a:custGeom>
              <a:avLst/>
              <a:gdLst/>
              <a:ahLst/>
              <a:cxnLst>
                <a:cxn ang="0">
                  <a:pos x="268" y="129"/>
                </a:cxn>
                <a:cxn ang="0">
                  <a:pos x="265" y="156"/>
                </a:cxn>
                <a:cxn ang="0">
                  <a:pos x="258" y="181"/>
                </a:cxn>
                <a:cxn ang="0">
                  <a:pos x="247" y="205"/>
                </a:cxn>
                <a:cxn ang="0">
                  <a:pos x="232" y="225"/>
                </a:cxn>
                <a:cxn ang="0">
                  <a:pos x="212" y="242"/>
                </a:cxn>
                <a:cxn ang="0">
                  <a:pos x="190" y="255"/>
                </a:cxn>
                <a:cxn ang="0">
                  <a:pos x="165" y="264"/>
                </a:cxn>
                <a:cxn ang="0">
                  <a:pos x="139" y="267"/>
                </a:cxn>
                <a:cxn ang="0">
                  <a:pos x="112" y="266"/>
                </a:cxn>
                <a:cxn ang="0">
                  <a:pos x="87" y="259"/>
                </a:cxn>
                <a:cxn ang="0">
                  <a:pos x="63" y="248"/>
                </a:cxn>
                <a:cxn ang="0">
                  <a:pos x="43" y="232"/>
                </a:cxn>
                <a:cxn ang="0">
                  <a:pos x="26" y="212"/>
                </a:cxn>
                <a:cxn ang="0">
                  <a:pos x="13" y="190"/>
                </a:cxn>
                <a:cxn ang="0">
                  <a:pos x="4" y="165"/>
                </a:cxn>
                <a:cxn ang="0">
                  <a:pos x="0" y="138"/>
                </a:cxn>
                <a:cxn ang="0">
                  <a:pos x="3" y="112"/>
                </a:cxn>
                <a:cxn ang="0">
                  <a:pos x="10" y="86"/>
                </a:cxn>
                <a:cxn ang="0">
                  <a:pos x="21" y="63"/>
                </a:cxn>
                <a:cxn ang="0">
                  <a:pos x="36" y="43"/>
                </a:cxn>
                <a:cxn ang="0">
                  <a:pos x="56" y="26"/>
                </a:cxn>
                <a:cxn ang="0">
                  <a:pos x="78" y="13"/>
                </a:cxn>
                <a:cxn ang="0">
                  <a:pos x="103" y="3"/>
                </a:cxn>
                <a:cxn ang="0">
                  <a:pos x="129" y="0"/>
                </a:cxn>
                <a:cxn ang="0">
                  <a:pos x="156" y="2"/>
                </a:cxn>
                <a:cxn ang="0">
                  <a:pos x="181" y="9"/>
                </a:cxn>
                <a:cxn ang="0">
                  <a:pos x="205" y="21"/>
                </a:cxn>
                <a:cxn ang="0">
                  <a:pos x="225" y="36"/>
                </a:cxn>
                <a:cxn ang="0">
                  <a:pos x="242" y="55"/>
                </a:cxn>
                <a:cxn ang="0">
                  <a:pos x="255" y="77"/>
                </a:cxn>
                <a:cxn ang="0">
                  <a:pos x="264" y="103"/>
                </a:cxn>
                <a:cxn ang="0">
                  <a:pos x="268" y="129"/>
                </a:cxn>
              </a:cxnLst>
              <a:rect l="0" t="0" r="r" b="b"/>
              <a:pathLst>
                <a:path w="268" h="267">
                  <a:moveTo>
                    <a:pt x="268" y="129"/>
                  </a:moveTo>
                  <a:lnTo>
                    <a:pt x="265" y="156"/>
                  </a:lnTo>
                  <a:lnTo>
                    <a:pt x="258" y="181"/>
                  </a:lnTo>
                  <a:lnTo>
                    <a:pt x="247" y="205"/>
                  </a:lnTo>
                  <a:lnTo>
                    <a:pt x="232" y="225"/>
                  </a:lnTo>
                  <a:lnTo>
                    <a:pt x="212" y="242"/>
                  </a:lnTo>
                  <a:lnTo>
                    <a:pt x="190" y="255"/>
                  </a:lnTo>
                  <a:lnTo>
                    <a:pt x="165" y="264"/>
                  </a:lnTo>
                  <a:lnTo>
                    <a:pt x="139" y="267"/>
                  </a:lnTo>
                  <a:lnTo>
                    <a:pt x="112" y="266"/>
                  </a:lnTo>
                  <a:lnTo>
                    <a:pt x="87" y="259"/>
                  </a:lnTo>
                  <a:lnTo>
                    <a:pt x="63" y="248"/>
                  </a:lnTo>
                  <a:lnTo>
                    <a:pt x="43" y="232"/>
                  </a:lnTo>
                  <a:lnTo>
                    <a:pt x="26" y="212"/>
                  </a:lnTo>
                  <a:lnTo>
                    <a:pt x="13" y="190"/>
                  </a:lnTo>
                  <a:lnTo>
                    <a:pt x="4" y="165"/>
                  </a:lnTo>
                  <a:lnTo>
                    <a:pt x="0" y="138"/>
                  </a:lnTo>
                  <a:lnTo>
                    <a:pt x="3" y="112"/>
                  </a:lnTo>
                  <a:lnTo>
                    <a:pt x="10" y="86"/>
                  </a:lnTo>
                  <a:lnTo>
                    <a:pt x="21" y="63"/>
                  </a:lnTo>
                  <a:lnTo>
                    <a:pt x="36" y="43"/>
                  </a:lnTo>
                  <a:lnTo>
                    <a:pt x="56" y="26"/>
                  </a:lnTo>
                  <a:lnTo>
                    <a:pt x="78" y="13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156" y="2"/>
                  </a:lnTo>
                  <a:lnTo>
                    <a:pt x="181" y="9"/>
                  </a:lnTo>
                  <a:lnTo>
                    <a:pt x="205" y="21"/>
                  </a:lnTo>
                  <a:lnTo>
                    <a:pt x="225" y="36"/>
                  </a:lnTo>
                  <a:lnTo>
                    <a:pt x="242" y="55"/>
                  </a:lnTo>
                  <a:lnTo>
                    <a:pt x="255" y="77"/>
                  </a:lnTo>
                  <a:lnTo>
                    <a:pt x="264" y="103"/>
                  </a:lnTo>
                  <a:lnTo>
                    <a:pt x="268" y="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</p:grpSp>
      <p:grpSp>
        <p:nvGrpSpPr>
          <p:cNvPr id="15" name="Group 137"/>
          <p:cNvGrpSpPr/>
          <p:nvPr/>
        </p:nvGrpSpPr>
        <p:grpSpPr>
          <a:xfrm>
            <a:off x="1625352" y="3089958"/>
            <a:ext cx="2209800" cy="2123218"/>
            <a:chOff x="4727576" y="2781301"/>
            <a:chExt cx="649288" cy="649288"/>
          </a:xfrm>
          <a:solidFill>
            <a:schemeClr val="accent2"/>
          </a:solidFill>
          <a:effectLst/>
        </p:grpSpPr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4727576" y="2781301"/>
              <a:ext cx="649288" cy="649288"/>
            </a:xfrm>
            <a:custGeom>
              <a:avLst/>
              <a:gdLst/>
              <a:ahLst/>
              <a:cxnLst>
                <a:cxn ang="0">
                  <a:pos x="810" y="311"/>
                </a:cxn>
                <a:cxn ang="0">
                  <a:pos x="805" y="295"/>
                </a:cxn>
                <a:cxn ang="0">
                  <a:pos x="801" y="278"/>
                </a:cxn>
                <a:cxn ang="0">
                  <a:pos x="790" y="251"/>
                </a:cxn>
                <a:cxn ang="0">
                  <a:pos x="678" y="242"/>
                </a:cxn>
                <a:cxn ang="0">
                  <a:pos x="719" y="136"/>
                </a:cxn>
                <a:cxn ang="0">
                  <a:pos x="701" y="118"/>
                </a:cxn>
                <a:cxn ang="0">
                  <a:pos x="688" y="104"/>
                </a:cxn>
                <a:cxn ang="0">
                  <a:pos x="674" y="92"/>
                </a:cxn>
                <a:cxn ang="0">
                  <a:pos x="567" y="135"/>
                </a:cxn>
                <a:cxn ang="0">
                  <a:pos x="545" y="123"/>
                </a:cxn>
                <a:cxn ang="0">
                  <a:pos x="523" y="13"/>
                </a:cxn>
                <a:cxn ang="0">
                  <a:pos x="506" y="8"/>
                </a:cxn>
                <a:cxn ang="0">
                  <a:pos x="487" y="4"/>
                </a:cxn>
                <a:cxn ang="0">
                  <a:pos x="420" y="92"/>
                </a:cxn>
                <a:cxn ang="0">
                  <a:pos x="407" y="92"/>
                </a:cxn>
                <a:cxn ang="0">
                  <a:pos x="393" y="92"/>
                </a:cxn>
                <a:cxn ang="0">
                  <a:pos x="331" y="4"/>
                </a:cxn>
                <a:cxn ang="0">
                  <a:pos x="303" y="9"/>
                </a:cxn>
                <a:cxn ang="0">
                  <a:pos x="287" y="14"/>
                </a:cxn>
                <a:cxn ang="0">
                  <a:pos x="271" y="20"/>
                </a:cxn>
                <a:cxn ang="0">
                  <a:pos x="254" y="132"/>
                </a:cxn>
                <a:cxn ang="0">
                  <a:pos x="228" y="147"/>
                </a:cxn>
                <a:cxn ang="0">
                  <a:pos x="120" y="114"/>
                </a:cxn>
                <a:cxn ang="0">
                  <a:pos x="96" y="140"/>
                </a:cxn>
                <a:cxn ang="0">
                  <a:pos x="134" y="244"/>
                </a:cxn>
                <a:cxn ang="0">
                  <a:pos x="118" y="273"/>
                </a:cxn>
                <a:cxn ang="0">
                  <a:pos x="11" y="300"/>
                </a:cxn>
                <a:cxn ang="0">
                  <a:pos x="3" y="333"/>
                </a:cxn>
                <a:cxn ang="0">
                  <a:pos x="86" y="403"/>
                </a:cxn>
                <a:cxn ang="0">
                  <a:pos x="87" y="440"/>
                </a:cxn>
                <a:cxn ang="0">
                  <a:pos x="10" y="515"/>
                </a:cxn>
                <a:cxn ang="0">
                  <a:pos x="20" y="548"/>
                </a:cxn>
                <a:cxn ang="0">
                  <a:pos x="126" y="568"/>
                </a:cxn>
                <a:cxn ang="0">
                  <a:pos x="147" y="599"/>
                </a:cxn>
                <a:cxn ang="0">
                  <a:pos x="118" y="702"/>
                </a:cxn>
                <a:cxn ang="0">
                  <a:pos x="142" y="724"/>
                </a:cxn>
                <a:cxn ang="0">
                  <a:pos x="240" y="686"/>
                </a:cxn>
                <a:cxn ang="0">
                  <a:pos x="256" y="695"/>
                </a:cxn>
                <a:cxn ang="0">
                  <a:pos x="272" y="703"/>
                </a:cxn>
                <a:cxn ang="0">
                  <a:pos x="294" y="804"/>
                </a:cxn>
                <a:cxn ang="0">
                  <a:pos x="310" y="809"/>
                </a:cxn>
                <a:cxn ang="0">
                  <a:pos x="326" y="813"/>
                </a:cxn>
                <a:cxn ang="0">
                  <a:pos x="353" y="817"/>
                </a:cxn>
                <a:cxn ang="0">
                  <a:pos x="409" y="732"/>
                </a:cxn>
                <a:cxn ang="0">
                  <a:pos x="426" y="732"/>
                </a:cxn>
                <a:cxn ang="0">
                  <a:pos x="445" y="731"/>
                </a:cxn>
                <a:cxn ang="0">
                  <a:pos x="513" y="807"/>
                </a:cxn>
                <a:cxn ang="0">
                  <a:pos x="527" y="803"/>
                </a:cxn>
                <a:cxn ang="0">
                  <a:pos x="545" y="798"/>
                </a:cxn>
                <a:cxn ang="0">
                  <a:pos x="561" y="693"/>
                </a:cxn>
                <a:cxn ang="0">
                  <a:pos x="576" y="683"/>
                </a:cxn>
                <a:cxn ang="0">
                  <a:pos x="590" y="674"/>
                </a:cxn>
                <a:cxn ang="0">
                  <a:pos x="684" y="717"/>
                </a:cxn>
                <a:cxn ang="0">
                  <a:pos x="712" y="689"/>
                </a:cxn>
                <a:cxn ang="0">
                  <a:pos x="736" y="660"/>
                </a:cxn>
                <a:cxn ang="0">
                  <a:pos x="691" y="558"/>
                </a:cxn>
                <a:cxn ang="0">
                  <a:pos x="801" y="538"/>
                </a:cxn>
                <a:cxn ang="0">
                  <a:pos x="811" y="500"/>
                </a:cxn>
                <a:cxn ang="0">
                  <a:pos x="818" y="462"/>
                </a:cxn>
                <a:cxn ang="0">
                  <a:pos x="725" y="397"/>
                </a:cxn>
              </a:cxnLst>
              <a:rect l="0" t="0" r="r" b="b"/>
              <a:pathLst>
                <a:path w="818" h="817">
                  <a:moveTo>
                    <a:pt x="724" y="379"/>
                  </a:moveTo>
                  <a:lnTo>
                    <a:pt x="813" y="326"/>
                  </a:lnTo>
                  <a:lnTo>
                    <a:pt x="810" y="311"/>
                  </a:lnTo>
                  <a:lnTo>
                    <a:pt x="809" y="306"/>
                  </a:lnTo>
                  <a:lnTo>
                    <a:pt x="808" y="301"/>
                  </a:lnTo>
                  <a:lnTo>
                    <a:pt x="805" y="295"/>
                  </a:lnTo>
                  <a:lnTo>
                    <a:pt x="804" y="291"/>
                  </a:lnTo>
                  <a:lnTo>
                    <a:pt x="802" y="285"/>
                  </a:lnTo>
                  <a:lnTo>
                    <a:pt x="801" y="278"/>
                  </a:lnTo>
                  <a:lnTo>
                    <a:pt x="798" y="272"/>
                  </a:lnTo>
                  <a:lnTo>
                    <a:pt x="796" y="265"/>
                  </a:lnTo>
                  <a:lnTo>
                    <a:pt x="790" y="251"/>
                  </a:lnTo>
                  <a:lnTo>
                    <a:pt x="686" y="256"/>
                  </a:lnTo>
                  <a:lnTo>
                    <a:pt x="681" y="249"/>
                  </a:lnTo>
                  <a:lnTo>
                    <a:pt x="678" y="242"/>
                  </a:lnTo>
                  <a:lnTo>
                    <a:pt x="673" y="235"/>
                  </a:lnTo>
                  <a:lnTo>
                    <a:pt x="668" y="228"/>
                  </a:lnTo>
                  <a:lnTo>
                    <a:pt x="719" y="136"/>
                  </a:lnTo>
                  <a:lnTo>
                    <a:pt x="709" y="126"/>
                  </a:lnTo>
                  <a:lnTo>
                    <a:pt x="705" y="121"/>
                  </a:lnTo>
                  <a:lnTo>
                    <a:pt x="701" y="118"/>
                  </a:lnTo>
                  <a:lnTo>
                    <a:pt x="696" y="113"/>
                  </a:lnTo>
                  <a:lnTo>
                    <a:pt x="691" y="108"/>
                  </a:lnTo>
                  <a:lnTo>
                    <a:pt x="688" y="104"/>
                  </a:lnTo>
                  <a:lnTo>
                    <a:pt x="683" y="100"/>
                  </a:lnTo>
                  <a:lnTo>
                    <a:pt x="679" y="96"/>
                  </a:lnTo>
                  <a:lnTo>
                    <a:pt x="674" y="92"/>
                  </a:lnTo>
                  <a:lnTo>
                    <a:pt x="663" y="83"/>
                  </a:lnTo>
                  <a:lnTo>
                    <a:pt x="574" y="140"/>
                  </a:lnTo>
                  <a:lnTo>
                    <a:pt x="567" y="135"/>
                  </a:lnTo>
                  <a:lnTo>
                    <a:pt x="560" y="132"/>
                  </a:lnTo>
                  <a:lnTo>
                    <a:pt x="552" y="127"/>
                  </a:lnTo>
                  <a:lnTo>
                    <a:pt x="545" y="123"/>
                  </a:lnTo>
                  <a:lnTo>
                    <a:pt x="543" y="19"/>
                  </a:lnTo>
                  <a:lnTo>
                    <a:pt x="529" y="14"/>
                  </a:lnTo>
                  <a:lnTo>
                    <a:pt x="523" y="13"/>
                  </a:lnTo>
                  <a:lnTo>
                    <a:pt x="517" y="11"/>
                  </a:lnTo>
                  <a:lnTo>
                    <a:pt x="512" y="9"/>
                  </a:lnTo>
                  <a:lnTo>
                    <a:pt x="506" y="8"/>
                  </a:lnTo>
                  <a:lnTo>
                    <a:pt x="500" y="6"/>
                  </a:lnTo>
                  <a:lnTo>
                    <a:pt x="493" y="5"/>
                  </a:lnTo>
                  <a:lnTo>
                    <a:pt x="487" y="4"/>
                  </a:lnTo>
                  <a:lnTo>
                    <a:pt x="482" y="2"/>
                  </a:lnTo>
                  <a:lnTo>
                    <a:pt x="467" y="0"/>
                  </a:lnTo>
                  <a:lnTo>
                    <a:pt x="420" y="92"/>
                  </a:lnTo>
                  <a:lnTo>
                    <a:pt x="415" y="92"/>
                  </a:lnTo>
                  <a:lnTo>
                    <a:pt x="410" y="92"/>
                  </a:lnTo>
                  <a:lnTo>
                    <a:pt x="407" y="92"/>
                  </a:lnTo>
                  <a:lnTo>
                    <a:pt x="402" y="92"/>
                  </a:lnTo>
                  <a:lnTo>
                    <a:pt x="398" y="92"/>
                  </a:lnTo>
                  <a:lnTo>
                    <a:pt x="393" y="92"/>
                  </a:lnTo>
                  <a:lnTo>
                    <a:pt x="388" y="94"/>
                  </a:lnTo>
                  <a:lnTo>
                    <a:pt x="384" y="94"/>
                  </a:lnTo>
                  <a:lnTo>
                    <a:pt x="331" y="4"/>
                  </a:lnTo>
                  <a:lnTo>
                    <a:pt x="316" y="7"/>
                  </a:lnTo>
                  <a:lnTo>
                    <a:pt x="310" y="8"/>
                  </a:lnTo>
                  <a:lnTo>
                    <a:pt x="303" y="9"/>
                  </a:lnTo>
                  <a:lnTo>
                    <a:pt x="297" y="11"/>
                  </a:lnTo>
                  <a:lnTo>
                    <a:pt x="293" y="13"/>
                  </a:lnTo>
                  <a:lnTo>
                    <a:pt x="287" y="14"/>
                  </a:lnTo>
                  <a:lnTo>
                    <a:pt x="281" y="16"/>
                  </a:lnTo>
                  <a:lnTo>
                    <a:pt x="277" y="17"/>
                  </a:lnTo>
                  <a:lnTo>
                    <a:pt x="271" y="20"/>
                  </a:lnTo>
                  <a:lnTo>
                    <a:pt x="257" y="24"/>
                  </a:lnTo>
                  <a:lnTo>
                    <a:pt x="262" y="127"/>
                  </a:lnTo>
                  <a:lnTo>
                    <a:pt x="254" y="132"/>
                  </a:lnTo>
                  <a:lnTo>
                    <a:pt x="244" y="136"/>
                  </a:lnTo>
                  <a:lnTo>
                    <a:pt x="236" y="142"/>
                  </a:lnTo>
                  <a:lnTo>
                    <a:pt x="228" y="147"/>
                  </a:lnTo>
                  <a:lnTo>
                    <a:pt x="139" y="97"/>
                  </a:lnTo>
                  <a:lnTo>
                    <a:pt x="128" y="106"/>
                  </a:lnTo>
                  <a:lnTo>
                    <a:pt x="120" y="114"/>
                  </a:lnTo>
                  <a:lnTo>
                    <a:pt x="111" y="122"/>
                  </a:lnTo>
                  <a:lnTo>
                    <a:pt x="103" y="132"/>
                  </a:lnTo>
                  <a:lnTo>
                    <a:pt x="96" y="140"/>
                  </a:lnTo>
                  <a:lnTo>
                    <a:pt x="86" y="151"/>
                  </a:lnTo>
                  <a:lnTo>
                    <a:pt x="140" y="235"/>
                  </a:lnTo>
                  <a:lnTo>
                    <a:pt x="134" y="244"/>
                  </a:lnTo>
                  <a:lnTo>
                    <a:pt x="128" y="254"/>
                  </a:lnTo>
                  <a:lnTo>
                    <a:pt x="122" y="264"/>
                  </a:lnTo>
                  <a:lnTo>
                    <a:pt x="118" y="273"/>
                  </a:lnTo>
                  <a:lnTo>
                    <a:pt x="19" y="274"/>
                  </a:lnTo>
                  <a:lnTo>
                    <a:pt x="14" y="288"/>
                  </a:lnTo>
                  <a:lnTo>
                    <a:pt x="11" y="300"/>
                  </a:lnTo>
                  <a:lnTo>
                    <a:pt x="8" y="310"/>
                  </a:lnTo>
                  <a:lnTo>
                    <a:pt x="5" y="322"/>
                  </a:lnTo>
                  <a:lnTo>
                    <a:pt x="3" y="333"/>
                  </a:lnTo>
                  <a:lnTo>
                    <a:pt x="0" y="348"/>
                  </a:lnTo>
                  <a:lnTo>
                    <a:pt x="87" y="392"/>
                  </a:lnTo>
                  <a:lnTo>
                    <a:pt x="86" y="403"/>
                  </a:lnTo>
                  <a:lnTo>
                    <a:pt x="86" y="416"/>
                  </a:lnTo>
                  <a:lnTo>
                    <a:pt x="86" y="428"/>
                  </a:lnTo>
                  <a:lnTo>
                    <a:pt x="87" y="440"/>
                  </a:lnTo>
                  <a:lnTo>
                    <a:pt x="4" y="490"/>
                  </a:lnTo>
                  <a:lnTo>
                    <a:pt x="7" y="504"/>
                  </a:lnTo>
                  <a:lnTo>
                    <a:pt x="10" y="515"/>
                  </a:lnTo>
                  <a:lnTo>
                    <a:pt x="13" y="527"/>
                  </a:lnTo>
                  <a:lnTo>
                    <a:pt x="16" y="537"/>
                  </a:lnTo>
                  <a:lnTo>
                    <a:pt x="20" y="548"/>
                  </a:lnTo>
                  <a:lnTo>
                    <a:pt x="25" y="561"/>
                  </a:lnTo>
                  <a:lnTo>
                    <a:pt x="120" y="557"/>
                  </a:lnTo>
                  <a:lnTo>
                    <a:pt x="126" y="568"/>
                  </a:lnTo>
                  <a:lnTo>
                    <a:pt x="133" y="579"/>
                  </a:lnTo>
                  <a:lnTo>
                    <a:pt x="140" y="589"/>
                  </a:lnTo>
                  <a:lnTo>
                    <a:pt x="147" y="599"/>
                  </a:lnTo>
                  <a:lnTo>
                    <a:pt x="99" y="683"/>
                  </a:lnTo>
                  <a:lnTo>
                    <a:pt x="110" y="694"/>
                  </a:lnTo>
                  <a:lnTo>
                    <a:pt x="118" y="702"/>
                  </a:lnTo>
                  <a:lnTo>
                    <a:pt x="126" y="709"/>
                  </a:lnTo>
                  <a:lnTo>
                    <a:pt x="134" y="717"/>
                  </a:lnTo>
                  <a:lnTo>
                    <a:pt x="142" y="724"/>
                  </a:lnTo>
                  <a:lnTo>
                    <a:pt x="154" y="734"/>
                  </a:lnTo>
                  <a:lnTo>
                    <a:pt x="234" y="682"/>
                  </a:lnTo>
                  <a:lnTo>
                    <a:pt x="240" y="686"/>
                  </a:lnTo>
                  <a:lnTo>
                    <a:pt x="244" y="689"/>
                  </a:lnTo>
                  <a:lnTo>
                    <a:pt x="250" y="693"/>
                  </a:lnTo>
                  <a:lnTo>
                    <a:pt x="256" y="695"/>
                  </a:lnTo>
                  <a:lnTo>
                    <a:pt x="261" y="698"/>
                  </a:lnTo>
                  <a:lnTo>
                    <a:pt x="266" y="701"/>
                  </a:lnTo>
                  <a:lnTo>
                    <a:pt x="272" y="703"/>
                  </a:lnTo>
                  <a:lnTo>
                    <a:pt x="278" y="705"/>
                  </a:lnTo>
                  <a:lnTo>
                    <a:pt x="279" y="800"/>
                  </a:lnTo>
                  <a:lnTo>
                    <a:pt x="294" y="804"/>
                  </a:lnTo>
                  <a:lnTo>
                    <a:pt x="300" y="806"/>
                  </a:lnTo>
                  <a:lnTo>
                    <a:pt x="304" y="808"/>
                  </a:lnTo>
                  <a:lnTo>
                    <a:pt x="310" y="809"/>
                  </a:lnTo>
                  <a:lnTo>
                    <a:pt x="316" y="810"/>
                  </a:lnTo>
                  <a:lnTo>
                    <a:pt x="321" y="811"/>
                  </a:lnTo>
                  <a:lnTo>
                    <a:pt x="326" y="813"/>
                  </a:lnTo>
                  <a:lnTo>
                    <a:pt x="332" y="814"/>
                  </a:lnTo>
                  <a:lnTo>
                    <a:pt x="338" y="815"/>
                  </a:lnTo>
                  <a:lnTo>
                    <a:pt x="353" y="817"/>
                  </a:lnTo>
                  <a:lnTo>
                    <a:pt x="397" y="732"/>
                  </a:lnTo>
                  <a:lnTo>
                    <a:pt x="402" y="732"/>
                  </a:lnTo>
                  <a:lnTo>
                    <a:pt x="409" y="732"/>
                  </a:lnTo>
                  <a:lnTo>
                    <a:pt x="415" y="732"/>
                  </a:lnTo>
                  <a:lnTo>
                    <a:pt x="421" y="732"/>
                  </a:lnTo>
                  <a:lnTo>
                    <a:pt x="426" y="732"/>
                  </a:lnTo>
                  <a:lnTo>
                    <a:pt x="433" y="732"/>
                  </a:lnTo>
                  <a:lnTo>
                    <a:pt x="439" y="731"/>
                  </a:lnTo>
                  <a:lnTo>
                    <a:pt x="445" y="731"/>
                  </a:lnTo>
                  <a:lnTo>
                    <a:pt x="494" y="813"/>
                  </a:lnTo>
                  <a:lnTo>
                    <a:pt x="508" y="808"/>
                  </a:lnTo>
                  <a:lnTo>
                    <a:pt x="513" y="807"/>
                  </a:lnTo>
                  <a:lnTo>
                    <a:pt x="519" y="806"/>
                  </a:lnTo>
                  <a:lnTo>
                    <a:pt x="523" y="804"/>
                  </a:lnTo>
                  <a:lnTo>
                    <a:pt x="527" y="803"/>
                  </a:lnTo>
                  <a:lnTo>
                    <a:pt x="532" y="801"/>
                  </a:lnTo>
                  <a:lnTo>
                    <a:pt x="539" y="800"/>
                  </a:lnTo>
                  <a:lnTo>
                    <a:pt x="545" y="798"/>
                  </a:lnTo>
                  <a:lnTo>
                    <a:pt x="552" y="795"/>
                  </a:lnTo>
                  <a:lnTo>
                    <a:pt x="566" y="789"/>
                  </a:lnTo>
                  <a:lnTo>
                    <a:pt x="561" y="693"/>
                  </a:lnTo>
                  <a:lnTo>
                    <a:pt x="566" y="689"/>
                  </a:lnTo>
                  <a:lnTo>
                    <a:pt x="572" y="687"/>
                  </a:lnTo>
                  <a:lnTo>
                    <a:pt x="576" y="683"/>
                  </a:lnTo>
                  <a:lnTo>
                    <a:pt x="581" y="680"/>
                  </a:lnTo>
                  <a:lnTo>
                    <a:pt x="585" y="678"/>
                  </a:lnTo>
                  <a:lnTo>
                    <a:pt x="590" y="674"/>
                  </a:lnTo>
                  <a:lnTo>
                    <a:pt x="595" y="672"/>
                  </a:lnTo>
                  <a:lnTo>
                    <a:pt x="599" y="669"/>
                  </a:lnTo>
                  <a:lnTo>
                    <a:pt x="684" y="717"/>
                  </a:lnTo>
                  <a:lnTo>
                    <a:pt x="696" y="705"/>
                  </a:lnTo>
                  <a:lnTo>
                    <a:pt x="704" y="697"/>
                  </a:lnTo>
                  <a:lnTo>
                    <a:pt x="712" y="689"/>
                  </a:lnTo>
                  <a:lnTo>
                    <a:pt x="720" y="680"/>
                  </a:lnTo>
                  <a:lnTo>
                    <a:pt x="727" y="672"/>
                  </a:lnTo>
                  <a:lnTo>
                    <a:pt x="736" y="660"/>
                  </a:lnTo>
                  <a:lnTo>
                    <a:pt x="682" y="575"/>
                  </a:lnTo>
                  <a:lnTo>
                    <a:pt x="687" y="566"/>
                  </a:lnTo>
                  <a:lnTo>
                    <a:pt x="691" y="558"/>
                  </a:lnTo>
                  <a:lnTo>
                    <a:pt x="695" y="549"/>
                  </a:lnTo>
                  <a:lnTo>
                    <a:pt x="699" y="539"/>
                  </a:lnTo>
                  <a:lnTo>
                    <a:pt x="801" y="538"/>
                  </a:lnTo>
                  <a:lnTo>
                    <a:pt x="805" y="523"/>
                  </a:lnTo>
                  <a:lnTo>
                    <a:pt x="809" y="512"/>
                  </a:lnTo>
                  <a:lnTo>
                    <a:pt x="811" y="500"/>
                  </a:lnTo>
                  <a:lnTo>
                    <a:pt x="813" y="489"/>
                  </a:lnTo>
                  <a:lnTo>
                    <a:pt x="816" y="477"/>
                  </a:lnTo>
                  <a:lnTo>
                    <a:pt x="818" y="462"/>
                  </a:lnTo>
                  <a:lnTo>
                    <a:pt x="726" y="415"/>
                  </a:lnTo>
                  <a:lnTo>
                    <a:pt x="726" y="406"/>
                  </a:lnTo>
                  <a:lnTo>
                    <a:pt x="725" y="397"/>
                  </a:lnTo>
                  <a:lnTo>
                    <a:pt x="725" y="388"/>
                  </a:lnTo>
                  <a:lnTo>
                    <a:pt x="724" y="3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4764088" y="2817813"/>
              <a:ext cx="577850" cy="576263"/>
            </a:xfrm>
            <a:custGeom>
              <a:avLst/>
              <a:gdLst/>
              <a:ahLst/>
              <a:cxnLst>
                <a:cxn ang="0">
                  <a:pos x="638" y="339"/>
                </a:cxn>
                <a:cxn ang="0">
                  <a:pos x="640" y="381"/>
                </a:cxn>
                <a:cxn ang="0">
                  <a:pos x="726" y="443"/>
                </a:cxn>
                <a:cxn ang="0">
                  <a:pos x="724" y="452"/>
                </a:cxn>
                <a:cxn ang="0">
                  <a:pos x="615" y="480"/>
                </a:cxn>
                <a:cxn ang="0">
                  <a:pos x="595" y="518"/>
                </a:cxn>
                <a:cxn ang="0">
                  <a:pos x="637" y="613"/>
                </a:cxn>
                <a:cxn ang="0">
                  <a:pos x="632" y="620"/>
                </a:cxn>
                <a:cxn ang="0">
                  <a:pos x="532" y="587"/>
                </a:cxn>
                <a:cxn ang="0">
                  <a:pos x="513" y="601"/>
                </a:cxn>
                <a:cxn ang="0">
                  <a:pos x="492" y="612"/>
                </a:cxn>
                <a:cxn ang="0">
                  <a:pos x="478" y="716"/>
                </a:cxn>
                <a:cxn ang="0">
                  <a:pos x="469" y="718"/>
                </a:cxn>
                <a:cxn ang="0">
                  <a:pos x="406" y="642"/>
                </a:cxn>
                <a:cxn ang="0">
                  <a:pos x="382" y="646"/>
                </a:cxn>
                <a:cxn ang="0">
                  <a:pos x="356" y="646"/>
                </a:cxn>
                <a:cxn ang="0">
                  <a:pos x="326" y="644"/>
                </a:cxn>
                <a:cxn ang="0">
                  <a:pos x="279" y="724"/>
                </a:cxn>
                <a:cxn ang="0">
                  <a:pos x="272" y="632"/>
                </a:cxn>
                <a:cxn ang="0">
                  <a:pos x="245" y="620"/>
                </a:cxn>
                <a:cxn ang="0">
                  <a:pos x="222" y="610"/>
                </a:cxn>
                <a:cxn ang="0">
                  <a:pos x="200" y="596"/>
                </a:cxn>
                <a:cxn ang="0">
                  <a:pos x="110" y="635"/>
                </a:cxn>
                <a:cxn ang="0">
                  <a:pos x="104" y="631"/>
                </a:cxn>
                <a:cxn ang="0">
                  <a:pos x="136" y="533"/>
                </a:cxn>
                <a:cxn ang="0">
                  <a:pos x="121" y="512"/>
                </a:cxn>
                <a:cxn ang="0">
                  <a:pos x="109" y="490"/>
                </a:cxn>
                <a:cxn ang="0">
                  <a:pos x="7" y="473"/>
                </a:cxn>
                <a:cxn ang="0">
                  <a:pos x="6" y="467"/>
                </a:cxn>
                <a:cxn ang="0">
                  <a:pos x="83" y="402"/>
                </a:cxn>
                <a:cxn ang="0">
                  <a:pos x="81" y="353"/>
                </a:cxn>
                <a:cxn ang="0">
                  <a:pos x="0" y="279"/>
                </a:cxn>
                <a:cxn ang="0">
                  <a:pos x="2" y="271"/>
                </a:cxn>
                <a:cxn ang="0">
                  <a:pos x="103" y="255"/>
                </a:cxn>
                <a:cxn ang="0">
                  <a:pos x="125" y="215"/>
                </a:cxn>
                <a:cxn ang="0">
                  <a:pos x="90" y="110"/>
                </a:cxn>
                <a:cxn ang="0">
                  <a:pos x="97" y="103"/>
                </a:cxn>
                <a:cxn ang="0">
                  <a:pos x="195" y="141"/>
                </a:cxn>
                <a:cxn ang="0">
                  <a:pos x="212" y="129"/>
                </a:cxn>
                <a:cxn ang="0">
                  <a:pos x="232" y="118"/>
                </a:cxn>
                <a:cxn ang="0">
                  <a:pos x="257" y="106"/>
                </a:cxn>
                <a:cxn ang="0">
                  <a:pos x="257" y="6"/>
                </a:cxn>
                <a:cxn ang="0">
                  <a:pos x="316" y="90"/>
                </a:cxn>
                <a:cxn ang="0">
                  <a:pos x="342" y="88"/>
                </a:cxn>
                <a:cxn ang="0">
                  <a:pos x="363" y="87"/>
                </a:cxn>
                <a:cxn ang="0">
                  <a:pos x="384" y="88"/>
                </a:cxn>
                <a:cxn ang="0">
                  <a:pos x="447" y="1"/>
                </a:cxn>
                <a:cxn ang="0">
                  <a:pos x="456" y="4"/>
                </a:cxn>
                <a:cxn ang="0">
                  <a:pos x="476" y="112"/>
                </a:cxn>
                <a:cxn ang="0">
                  <a:pos x="494" y="121"/>
                </a:cxn>
                <a:cxn ang="0">
                  <a:pos x="511" y="132"/>
                </a:cxn>
                <a:cxn ang="0">
                  <a:pos x="613" y="88"/>
                </a:cxn>
                <a:cxn ang="0">
                  <a:pos x="620" y="95"/>
                </a:cxn>
                <a:cxn ang="0">
                  <a:pos x="582" y="196"/>
                </a:cxn>
                <a:cxn ang="0">
                  <a:pos x="604" y="230"/>
                </a:cxn>
                <a:cxn ang="0">
                  <a:pos x="717" y="248"/>
                </a:cxn>
                <a:cxn ang="0">
                  <a:pos x="719" y="258"/>
                </a:cxn>
              </a:cxnLst>
              <a:rect l="0" t="0" r="r" b="b"/>
              <a:pathLst>
                <a:path w="727" h="725">
                  <a:moveTo>
                    <a:pt x="634" y="313"/>
                  </a:moveTo>
                  <a:lnTo>
                    <a:pt x="636" y="325"/>
                  </a:lnTo>
                  <a:lnTo>
                    <a:pt x="638" y="339"/>
                  </a:lnTo>
                  <a:lnTo>
                    <a:pt x="640" y="353"/>
                  </a:lnTo>
                  <a:lnTo>
                    <a:pt x="640" y="367"/>
                  </a:lnTo>
                  <a:lnTo>
                    <a:pt x="640" y="381"/>
                  </a:lnTo>
                  <a:lnTo>
                    <a:pt x="638" y="393"/>
                  </a:lnTo>
                  <a:lnTo>
                    <a:pt x="727" y="439"/>
                  </a:lnTo>
                  <a:lnTo>
                    <a:pt x="726" y="443"/>
                  </a:lnTo>
                  <a:lnTo>
                    <a:pt x="726" y="445"/>
                  </a:lnTo>
                  <a:lnTo>
                    <a:pt x="725" y="449"/>
                  </a:lnTo>
                  <a:lnTo>
                    <a:pt x="724" y="452"/>
                  </a:lnTo>
                  <a:lnTo>
                    <a:pt x="626" y="453"/>
                  </a:lnTo>
                  <a:lnTo>
                    <a:pt x="621" y="466"/>
                  </a:lnTo>
                  <a:lnTo>
                    <a:pt x="615" y="480"/>
                  </a:lnTo>
                  <a:lnTo>
                    <a:pt x="610" y="493"/>
                  </a:lnTo>
                  <a:lnTo>
                    <a:pt x="603" y="506"/>
                  </a:lnTo>
                  <a:lnTo>
                    <a:pt x="595" y="518"/>
                  </a:lnTo>
                  <a:lnTo>
                    <a:pt x="588" y="529"/>
                  </a:lnTo>
                  <a:lnTo>
                    <a:pt x="640" y="611"/>
                  </a:lnTo>
                  <a:lnTo>
                    <a:pt x="637" y="613"/>
                  </a:lnTo>
                  <a:lnTo>
                    <a:pt x="636" y="616"/>
                  </a:lnTo>
                  <a:lnTo>
                    <a:pt x="634" y="618"/>
                  </a:lnTo>
                  <a:lnTo>
                    <a:pt x="632" y="620"/>
                  </a:lnTo>
                  <a:lnTo>
                    <a:pt x="549" y="573"/>
                  </a:lnTo>
                  <a:lnTo>
                    <a:pt x="538" y="582"/>
                  </a:lnTo>
                  <a:lnTo>
                    <a:pt x="532" y="587"/>
                  </a:lnTo>
                  <a:lnTo>
                    <a:pt x="526" y="591"/>
                  </a:lnTo>
                  <a:lnTo>
                    <a:pt x="520" y="596"/>
                  </a:lnTo>
                  <a:lnTo>
                    <a:pt x="513" y="601"/>
                  </a:lnTo>
                  <a:lnTo>
                    <a:pt x="506" y="604"/>
                  </a:lnTo>
                  <a:lnTo>
                    <a:pt x="499" y="609"/>
                  </a:lnTo>
                  <a:lnTo>
                    <a:pt x="492" y="612"/>
                  </a:lnTo>
                  <a:lnTo>
                    <a:pt x="485" y="616"/>
                  </a:lnTo>
                  <a:lnTo>
                    <a:pt x="474" y="623"/>
                  </a:lnTo>
                  <a:lnTo>
                    <a:pt x="478" y="716"/>
                  </a:lnTo>
                  <a:lnTo>
                    <a:pt x="475" y="717"/>
                  </a:lnTo>
                  <a:lnTo>
                    <a:pt x="471" y="717"/>
                  </a:lnTo>
                  <a:lnTo>
                    <a:pt x="469" y="718"/>
                  </a:lnTo>
                  <a:lnTo>
                    <a:pt x="467" y="719"/>
                  </a:lnTo>
                  <a:lnTo>
                    <a:pt x="420" y="640"/>
                  </a:lnTo>
                  <a:lnTo>
                    <a:pt x="406" y="642"/>
                  </a:lnTo>
                  <a:lnTo>
                    <a:pt x="398" y="643"/>
                  </a:lnTo>
                  <a:lnTo>
                    <a:pt x="390" y="644"/>
                  </a:lnTo>
                  <a:lnTo>
                    <a:pt x="382" y="646"/>
                  </a:lnTo>
                  <a:lnTo>
                    <a:pt x="374" y="646"/>
                  </a:lnTo>
                  <a:lnTo>
                    <a:pt x="364" y="646"/>
                  </a:lnTo>
                  <a:lnTo>
                    <a:pt x="356" y="646"/>
                  </a:lnTo>
                  <a:lnTo>
                    <a:pt x="348" y="646"/>
                  </a:lnTo>
                  <a:lnTo>
                    <a:pt x="340" y="646"/>
                  </a:lnTo>
                  <a:lnTo>
                    <a:pt x="326" y="644"/>
                  </a:lnTo>
                  <a:lnTo>
                    <a:pt x="284" y="725"/>
                  </a:lnTo>
                  <a:lnTo>
                    <a:pt x="281" y="725"/>
                  </a:lnTo>
                  <a:lnTo>
                    <a:pt x="279" y="724"/>
                  </a:lnTo>
                  <a:lnTo>
                    <a:pt x="276" y="724"/>
                  </a:lnTo>
                  <a:lnTo>
                    <a:pt x="273" y="723"/>
                  </a:lnTo>
                  <a:lnTo>
                    <a:pt x="272" y="632"/>
                  </a:lnTo>
                  <a:lnTo>
                    <a:pt x="260" y="627"/>
                  </a:lnTo>
                  <a:lnTo>
                    <a:pt x="251" y="624"/>
                  </a:lnTo>
                  <a:lnTo>
                    <a:pt x="245" y="620"/>
                  </a:lnTo>
                  <a:lnTo>
                    <a:pt x="236" y="617"/>
                  </a:lnTo>
                  <a:lnTo>
                    <a:pt x="228" y="613"/>
                  </a:lnTo>
                  <a:lnTo>
                    <a:pt x="222" y="610"/>
                  </a:lnTo>
                  <a:lnTo>
                    <a:pt x="213" y="605"/>
                  </a:lnTo>
                  <a:lnTo>
                    <a:pt x="207" y="601"/>
                  </a:lnTo>
                  <a:lnTo>
                    <a:pt x="200" y="596"/>
                  </a:lnTo>
                  <a:lnTo>
                    <a:pt x="189" y="588"/>
                  </a:lnTo>
                  <a:lnTo>
                    <a:pt x="111" y="637"/>
                  </a:lnTo>
                  <a:lnTo>
                    <a:pt x="110" y="635"/>
                  </a:lnTo>
                  <a:lnTo>
                    <a:pt x="108" y="634"/>
                  </a:lnTo>
                  <a:lnTo>
                    <a:pt x="106" y="632"/>
                  </a:lnTo>
                  <a:lnTo>
                    <a:pt x="104" y="631"/>
                  </a:lnTo>
                  <a:lnTo>
                    <a:pt x="149" y="550"/>
                  </a:lnTo>
                  <a:lnTo>
                    <a:pt x="141" y="540"/>
                  </a:lnTo>
                  <a:lnTo>
                    <a:pt x="136" y="533"/>
                  </a:lnTo>
                  <a:lnTo>
                    <a:pt x="131" y="526"/>
                  </a:lnTo>
                  <a:lnTo>
                    <a:pt x="126" y="519"/>
                  </a:lnTo>
                  <a:lnTo>
                    <a:pt x="121" y="512"/>
                  </a:lnTo>
                  <a:lnTo>
                    <a:pt x="117" y="505"/>
                  </a:lnTo>
                  <a:lnTo>
                    <a:pt x="113" y="497"/>
                  </a:lnTo>
                  <a:lnTo>
                    <a:pt x="109" y="490"/>
                  </a:lnTo>
                  <a:lnTo>
                    <a:pt x="105" y="482"/>
                  </a:lnTo>
                  <a:lnTo>
                    <a:pt x="99" y="469"/>
                  </a:lnTo>
                  <a:lnTo>
                    <a:pt x="7" y="473"/>
                  </a:lnTo>
                  <a:lnTo>
                    <a:pt x="6" y="470"/>
                  </a:lnTo>
                  <a:lnTo>
                    <a:pt x="6" y="469"/>
                  </a:lnTo>
                  <a:lnTo>
                    <a:pt x="6" y="467"/>
                  </a:lnTo>
                  <a:lnTo>
                    <a:pt x="5" y="463"/>
                  </a:lnTo>
                  <a:lnTo>
                    <a:pt x="84" y="415"/>
                  </a:lnTo>
                  <a:lnTo>
                    <a:pt x="83" y="402"/>
                  </a:lnTo>
                  <a:lnTo>
                    <a:pt x="81" y="385"/>
                  </a:lnTo>
                  <a:lnTo>
                    <a:pt x="81" y="369"/>
                  </a:lnTo>
                  <a:lnTo>
                    <a:pt x="81" y="353"/>
                  </a:lnTo>
                  <a:lnTo>
                    <a:pt x="82" y="337"/>
                  </a:lnTo>
                  <a:lnTo>
                    <a:pt x="83" y="323"/>
                  </a:lnTo>
                  <a:lnTo>
                    <a:pt x="0" y="279"/>
                  </a:lnTo>
                  <a:lnTo>
                    <a:pt x="2" y="277"/>
                  </a:lnTo>
                  <a:lnTo>
                    <a:pt x="2" y="273"/>
                  </a:lnTo>
                  <a:lnTo>
                    <a:pt x="2" y="271"/>
                  </a:lnTo>
                  <a:lnTo>
                    <a:pt x="3" y="269"/>
                  </a:lnTo>
                  <a:lnTo>
                    <a:pt x="98" y="268"/>
                  </a:lnTo>
                  <a:lnTo>
                    <a:pt x="103" y="255"/>
                  </a:lnTo>
                  <a:lnTo>
                    <a:pt x="110" y="242"/>
                  </a:lnTo>
                  <a:lnTo>
                    <a:pt x="117" y="228"/>
                  </a:lnTo>
                  <a:lnTo>
                    <a:pt x="125" y="215"/>
                  </a:lnTo>
                  <a:lnTo>
                    <a:pt x="134" y="202"/>
                  </a:lnTo>
                  <a:lnTo>
                    <a:pt x="142" y="190"/>
                  </a:lnTo>
                  <a:lnTo>
                    <a:pt x="90" y="110"/>
                  </a:lnTo>
                  <a:lnTo>
                    <a:pt x="93" y="107"/>
                  </a:lnTo>
                  <a:lnTo>
                    <a:pt x="95" y="105"/>
                  </a:lnTo>
                  <a:lnTo>
                    <a:pt x="97" y="103"/>
                  </a:lnTo>
                  <a:lnTo>
                    <a:pt x="99" y="101"/>
                  </a:lnTo>
                  <a:lnTo>
                    <a:pt x="185" y="149"/>
                  </a:lnTo>
                  <a:lnTo>
                    <a:pt x="195" y="141"/>
                  </a:lnTo>
                  <a:lnTo>
                    <a:pt x="201" y="136"/>
                  </a:lnTo>
                  <a:lnTo>
                    <a:pt x="207" y="133"/>
                  </a:lnTo>
                  <a:lnTo>
                    <a:pt x="212" y="129"/>
                  </a:lnTo>
                  <a:lnTo>
                    <a:pt x="219" y="125"/>
                  </a:lnTo>
                  <a:lnTo>
                    <a:pt x="225" y="121"/>
                  </a:lnTo>
                  <a:lnTo>
                    <a:pt x="232" y="118"/>
                  </a:lnTo>
                  <a:lnTo>
                    <a:pt x="238" y="115"/>
                  </a:lnTo>
                  <a:lnTo>
                    <a:pt x="245" y="112"/>
                  </a:lnTo>
                  <a:lnTo>
                    <a:pt x="257" y="106"/>
                  </a:lnTo>
                  <a:lnTo>
                    <a:pt x="253" y="7"/>
                  </a:lnTo>
                  <a:lnTo>
                    <a:pt x="255" y="7"/>
                  </a:lnTo>
                  <a:lnTo>
                    <a:pt x="257" y="6"/>
                  </a:lnTo>
                  <a:lnTo>
                    <a:pt x="261" y="5"/>
                  </a:lnTo>
                  <a:lnTo>
                    <a:pt x="265" y="4"/>
                  </a:lnTo>
                  <a:lnTo>
                    <a:pt x="316" y="90"/>
                  </a:lnTo>
                  <a:lnTo>
                    <a:pt x="330" y="89"/>
                  </a:lnTo>
                  <a:lnTo>
                    <a:pt x="337" y="88"/>
                  </a:lnTo>
                  <a:lnTo>
                    <a:pt x="342" y="88"/>
                  </a:lnTo>
                  <a:lnTo>
                    <a:pt x="349" y="88"/>
                  </a:lnTo>
                  <a:lnTo>
                    <a:pt x="356" y="87"/>
                  </a:lnTo>
                  <a:lnTo>
                    <a:pt x="363" y="87"/>
                  </a:lnTo>
                  <a:lnTo>
                    <a:pt x="370" y="87"/>
                  </a:lnTo>
                  <a:lnTo>
                    <a:pt x="377" y="88"/>
                  </a:lnTo>
                  <a:lnTo>
                    <a:pt x="384" y="88"/>
                  </a:lnTo>
                  <a:lnTo>
                    <a:pt x="398" y="89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51" y="1"/>
                  </a:lnTo>
                  <a:lnTo>
                    <a:pt x="453" y="3"/>
                  </a:lnTo>
                  <a:lnTo>
                    <a:pt x="456" y="4"/>
                  </a:lnTo>
                  <a:lnTo>
                    <a:pt x="458" y="104"/>
                  </a:lnTo>
                  <a:lnTo>
                    <a:pt x="470" y="110"/>
                  </a:lnTo>
                  <a:lnTo>
                    <a:pt x="476" y="112"/>
                  </a:lnTo>
                  <a:lnTo>
                    <a:pt x="482" y="115"/>
                  </a:lnTo>
                  <a:lnTo>
                    <a:pt x="489" y="118"/>
                  </a:lnTo>
                  <a:lnTo>
                    <a:pt x="494" y="121"/>
                  </a:lnTo>
                  <a:lnTo>
                    <a:pt x="500" y="125"/>
                  </a:lnTo>
                  <a:lnTo>
                    <a:pt x="506" y="128"/>
                  </a:lnTo>
                  <a:lnTo>
                    <a:pt x="511" y="132"/>
                  </a:lnTo>
                  <a:lnTo>
                    <a:pt x="516" y="135"/>
                  </a:lnTo>
                  <a:lnTo>
                    <a:pt x="528" y="142"/>
                  </a:lnTo>
                  <a:lnTo>
                    <a:pt x="613" y="88"/>
                  </a:lnTo>
                  <a:lnTo>
                    <a:pt x="615" y="90"/>
                  </a:lnTo>
                  <a:lnTo>
                    <a:pt x="618" y="92"/>
                  </a:lnTo>
                  <a:lnTo>
                    <a:pt x="620" y="95"/>
                  </a:lnTo>
                  <a:lnTo>
                    <a:pt x="622" y="97"/>
                  </a:lnTo>
                  <a:lnTo>
                    <a:pt x="574" y="186"/>
                  </a:lnTo>
                  <a:lnTo>
                    <a:pt x="582" y="196"/>
                  </a:lnTo>
                  <a:lnTo>
                    <a:pt x="590" y="207"/>
                  </a:lnTo>
                  <a:lnTo>
                    <a:pt x="597" y="218"/>
                  </a:lnTo>
                  <a:lnTo>
                    <a:pt x="604" y="230"/>
                  </a:lnTo>
                  <a:lnTo>
                    <a:pt x="610" y="241"/>
                  </a:lnTo>
                  <a:lnTo>
                    <a:pt x="615" y="253"/>
                  </a:lnTo>
                  <a:lnTo>
                    <a:pt x="717" y="248"/>
                  </a:lnTo>
                  <a:lnTo>
                    <a:pt x="718" y="251"/>
                  </a:lnTo>
                  <a:lnTo>
                    <a:pt x="719" y="255"/>
                  </a:lnTo>
                  <a:lnTo>
                    <a:pt x="719" y="258"/>
                  </a:lnTo>
                  <a:lnTo>
                    <a:pt x="720" y="261"/>
                  </a:lnTo>
                  <a:lnTo>
                    <a:pt x="634" y="3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4945063" y="2995613"/>
              <a:ext cx="212725" cy="212725"/>
            </a:xfrm>
            <a:custGeom>
              <a:avLst/>
              <a:gdLst/>
              <a:ahLst/>
              <a:cxnLst>
                <a:cxn ang="0">
                  <a:pos x="268" y="129"/>
                </a:cxn>
                <a:cxn ang="0">
                  <a:pos x="265" y="156"/>
                </a:cxn>
                <a:cxn ang="0">
                  <a:pos x="258" y="181"/>
                </a:cxn>
                <a:cxn ang="0">
                  <a:pos x="247" y="205"/>
                </a:cxn>
                <a:cxn ang="0">
                  <a:pos x="232" y="225"/>
                </a:cxn>
                <a:cxn ang="0">
                  <a:pos x="212" y="242"/>
                </a:cxn>
                <a:cxn ang="0">
                  <a:pos x="190" y="255"/>
                </a:cxn>
                <a:cxn ang="0">
                  <a:pos x="165" y="264"/>
                </a:cxn>
                <a:cxn ang="0">
                  <a:pos x="139" y="267"/>
                </a:cxn>
                <a:cxn ang="0">
                  <a:pos x="112" y="266"/>
                </a:cxn>
                <a:cxn ang="0">
                  <a:pos x="87" y="259"/>
                </a:cxn>
                <a:cxn ang="0">
                  <a:pos x="63" y="248"/>
                </a:cxn>
                <a:cxn ang="0">
                  <a:pos x="43" y="232"/>
                </a:cxn>
                <a:cxn ang="0">
                  <a:pos x="26" y="212"/>
                </a:cxn>
                <a:cxn ang="0">
                  <a:pos x="13" y="190"/>
                </a:cxn>
                <a:cxn ang="0">
                  <a:pos x="4" y="165"/>
                </a:cxn>
                <a:cxn ang="0">
                  <a:pos x="0" y="138"/>
                </a:cxn>
                <a:cxn ang="0">
                  <a:pos x="3" y="112"/>
                </a:cxn>
                <a:cxn ang="0">
                  <a:pos x="10" y="86"/>
                </a:cxn>
                <a:cxn ang="0">
                  <a:pos x="21" y="63"/>
                </a:cxn>
                <a:cxn ang="0">
                  <a:pos x="36" y="43"/>
                </a:cxn>
                <a:cxn ang="0">
                  <a:pos x="56" y="26"/>
                </a:cxn>
                <a:cxn ang="0">
                  <a:pos x="78" y="13"/>
                </a:cxn>
                <a:cxn ang="0">
                  <a:pos x="103" y="3"/>
                </a:cxn>
                <a:cxn ang="0">
                  <a:pos x="129" y="0"/>
                </a:cxn>
                <a:cxn ang="0">
                  <a:pos x="156" y="2"/>
                </a:cxn>
                <a:cxn ang="0">
                  <a:pos x="181" y="9"/>
                </a:cxn>
                <a:cxn ang="0">
                  <a:pos x="205" y="21"/>
                </a:cxn>
                <a:cxn ang="0">
                  <a:pos x="225" y="36"/>
                </a:cxn>
                <a:cxn ang="0">
                  <a:pos x="242" y="55"/>
                </a:cxn>
                <a:cxn ang="0">
                  <a:pos x="255" y="77"/>
                </a:cxn>
                <a:cxn ang="0">
                  <a:pos x="264" y="103"/>
                </a:cxn>
                <a:cxn ang="0">
                  <a:pos x="268" y="129"/>
                </a:cxn>
              </a:cxnLst>
              <a:rect l="0" t="0" r="r" b="b"/>
              <a:pathLst>
                <a:path w="268" h="267">
                  <a:moveTo>
                    <a:pt x="268" y="129"/>
                  </a:moveTo>
                  <a:lnTo>
                    <a:pt x="265" y="156"/>
                  </a:lnTo>
                  <a:lnTo>
                    <a:pt x="258" y="181"/>
                  </a:lnTo>
                  <a:lnTo>
                    <a:pt x="247" y="205"/>
                  </a:lnTo>
                  <a:lnTo>
                    <a:pt x="232" y="225"/>
                  </a:lnTo>
                  <a:lnTo>
                    <a:pt x="212" y="242"/>
                  </a:lnTo>
                  <a:lnTo>
                    <a:pt x="190" y="255"/>
                  </a:lnTo>
                  <a:lnTo>
                    <a:pt x="165" y="264"/>
                  </a:lnTo>
                  <a:lnTo>
                    <a:pt x="139" y="267"/>
                  </a:lnTo>
                  <a:lnTo>
                    <a:pt x="112" y="266"/>
                  </a:lnTo>
                  <a:lnTo>
                    <a:pt x="87" y="259"/>
                  </a:lnTo>
                  <a:lnTo>
                    <a:pt x="63" y="248"/>
                  </a:lnTo>
                  <a:lnTo>
                    <a:pt x="43" y="232"/>
                  </a:lnTo>
                  <a:lnTo>
                    <a:pt x="26" y="212"/>
                  </a:lnTo>
                  <a:lnTo>
                    <a:pt x="13" y="190"/>
                  </a:lnTo>
                  <a:lnTo>
                    <a:pt x="4" y="165"/>
                  </a:lnTo>
                  <a:lnTo>
                    <a:pt x="0" y="138"/>
                  </a:lnTo>
                  <a:lnTo>
                    <a:pt x="3" y="112"/>
                  </a:lnTo>
                  <a:lnTo>
                    <a:pt x="10" y="86"/>
                  </a:lnTo>
                  <a:lnTo>
                    <a:pt x="21" y="63"/>
                  </a:lnTo>
                  <a:lnTo>
                    <a:pt x="36" y="43"/>
                  </a:lnTo>
                  <a:lnTo>
                    <a:pt x="56" y="26"/>
                  </a:lnTo>
                  <a:lnTo>
                    <a:pt x="78" y="13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156" y="2"/>
                  </a:lnTo>
                  <a:lnTo>
                    <a:pt x="181" y="9"/>
                  </a:lnTo>
                  <a:lnTo>
                    <a:pt x="205" y="21"/>
                  </a:lnTo>
                  <a:lnTo>
                    <a:pt x="225" y="36"/>
                  </a:lnTo>
                  <a:lnTo>
                    <a:pt x="242" y="55"/>
                  </a:lnTo>
                  <a:lnTo>
                    <a:pt x="255" y="77"/>
                  </a:lnTo>
                  <a:lnTo>
                    <a:pt x="264" y="103"/>
                  </a:lnTo>
                  <a:lnTo>
                    <a:pt x="268" y="12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</p:grpSp>
      <p:grpSp>
        <p:nvGrpSpPr>
          <p:cNvPr id="19" name="Group 129"/>
          <p:cNvGrpSpPr/>
          <p:nvPr/>
        </p:nvGrpSpPr>
        <p:grpSpPr>
          <a:xfrm>
            <a:off x="193524" y="4435325"/>
            <a:ext cx="2209800" cy="2133600"/>
            <a:chOff x="3822701" y="2516188"/>
            <a:chExt cx="649288" cy="652463"/>
          </a:xfrm>
          <a:solidFill>
            <a:srgbClr val="00B050"/>
          </a:solidFill>
          <a:effectLst/>
        </p:grpSpPr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822701" y="2516188"/>
              <a:ext cx="649288" cy="652463"/>
            </a:xfrm>
            <a:custGeom>
              <a:avLst/>
              <a:gdLst/>
              <a:ahLst/>
              <a:cxnLst>
                <a:cxn ang="0">
                  <a:pos x="273" y="801"/>
                </a:cxn>
                <a:cxn ang="0">
                  <a:pos x="288" y="805"/>
                </a:cxn>
                <a:cxn ang="0">
                  <a:pos x="308" y="811"/>
                </a:cxn>
                <a:cxn ang="0">
                  <a:pos x="380" y="731"/>
                </a:cxn>
                <a:cxn ang="0">
                  <a:pos x="396" y="732"/>
                </a:cxn>
                <a:cxn ang="0">
                  <a:pos x="412" y="732"/>
                </a:cxn>
                <a:cxn ang="0">
                  <a:pos x="477" y="818"/>
                </a:cxn>
                <a:cxn ang="0">
                  <a:pos x="494" y="815"/>
                </a:cxn>
                <a:cxn ang="0">
                  <a:pos x="511" y="811"/>
                </a:cxn>
                <a:cxn ang="0">
                  <a:pos x="536" y="804"/>
                </a:cxn>
                <a:cxn ang="0">
                  <a:pos x="556" y="694"/>
                </a:cxn>
                <a:cxn ang="0">
                  <a:pos x="658" y="741"/>
                </a:cxn>
                <a:cxn ang="0">
                  <a:pos x="678" y="724"/>
                </a:cxn>
                <a:cxn ang="0">
                  <a:pos x="691" y="712"/>
                </a:cxn>
                <a:cxn ang="0">
                  <a:pos x="704" y="699"/>
                </a:cxn>
                <a:cxn ang="0">
                  <a:pos x="670" y="590"/>
                </a:cxn>
                <a:cxn ang="0">
                  <a:pos x="684" y="567"/>
                </a:cxn>
                <a:cxn ang="0">
                  <a:pos x="798" y="550"/>
                </a:cxn>
                <a:cxn ang="0">
                  <a:pos x="809" y="514"/>
                </a:cxn>
                <a:cxn ang="0">
                  <a:pos x="724" y="436"/>
                </a:cxn>
                <a:cxn ang="0">
                  <a:pos x="724" y="410"/>
                </a:cxn>
                <a:cxn ang="0">
                  <a:pos x="814" y="338"/>
                </a:cxn>
                <a:cxn ang="0">
                  <a:pos x="807" y="302"/>
                </a:cxn>
                <a:cxn ang="0">
                  <a:pos x="695" y="277"/>
                </a:cxn>
                <a:cxn ang="0">
                  <a:pos x="683" y="255"/>
                </a:cxn>
                <a:cxn ang="0">
                  <a:pos x="726" y="146"/>
                </a:cxn>
                <a:cxn ang="0">
                  <a:pos x="700" y="119"/>
                </a:cxn>
                <a:cxn ang="0">
                  <a:pos x="591" y="152"/>
                </a:cxn>
                <a:cxn ang="0">
                  <a:pos x="569" y="138"/>
                </a:cxn>
                <a:cxn ang="0">
                  <a:pos x="556" y="25"/>
                </a:cxn>
                <a:cxn ang="0">
                  <a:pos x="540" y="20"/>
                </a:cxn>
                <a:cxn ang="0">
                  <a:pos x="524" y="14"/>
                </a:cxn>
                <a:cxn ang="0">
                  <a:pos x="449" y="96"/>
                </a:cxn>
                <a:cxn ang="0">
                  <a:pos x="435" y="93"/>
                </a:cxn>
                <a:cxn ang="0">
                  <a:pos x="420" y="93"/>
                </a:cxn>
                <a:cxn ang="0">
                  <a:pos x="366" y="0"/>
                </a:cxn>
                <a:cxn ang="0">
                  <a:pos x="340" y="5"/>
                </a:cxn>
                <a:cxn ang="0">
                  <a:pos x="324" y="8"/>
                </a:cxn>
                <a:cxn ang="0">
                  <a:pos x="306" y="12"/>
                </a:cxn>
                <a:cxn ang="0">
                  <a:pos x="283" y="118"/>
                </a:cxn>
                <a:cxn ang="0">
                  <a:pos x="267" y="123"/>
                </a:cxn>
                <a:cxn ang="0">
                  <a:pos x="253" y="131"/>
                </a:cxn>
                <a:cxn ang="0">
                  <a:pos x="154" y="88"/>
                </a:cxn>
                <a:cxn ang="0">
                  <a:pos x="142" y="98"/>
                </a:cxn>
                <a:cxn ang="0">
                  <a:pos x="129" y="109"/>
                </a:cxn>
                <a:cxn ang="0">
                  <a:pos x="110" y="128"/>
                </a:cxn>
                <a:cxn ang="0">
                  <a:pos x="141" y="233"/>
                </a:cxn>
                <a:cxn ang="0">
                  <a:pos x="31" y="247"/>
                </a:cxn>
                <a:cxn ang="0">
                  <a:pos x="19" y="281"/>
                </a:cxn>
                <a:cxn ang="0">
                  <a:pos x="8" y="317"/>
                </a:cxn>
                <a:cxn ang="0">
                  <a:pos x="86" y="393"/>
                </a:cxn>
                <a:cxn ang="0">
                  <a:pos x="0" y="460"/>
                </a:cxn>
                <a:cxn ang="0">
                  <a:pos x="7" y="497"/>
                </a:cxn>
                <a:cxn ang="0">
                  <a:pos x="15" y="532"/>
                </a:cxn>
                <a:cxn ang="0">
                  <a:pos x="121" y="559"/>
                </a:cxn>
                <a:cxn ang="0">
                  <a:pos x="81" y="660"/>
                </a:cxn>
                <a:cxn ang="0">
                  <a:pos x="105" y="689"/>
                </a:cxn>
                <a:cxn ang="0">
                  <a:pos x="130" y="716"/>
                </a:cxn>
                <a:cxn ang="0">
                  <a:pos x="226" y="678"/>
                </a:cxn>
                <a:cxn ang="0">
                  <a:pos x="241" y="687"/>
                </a:cxn>
                <a:cxn ang="0">
                  <a:pos x="257" y="696"/>
                </a:cxn>
              </a:cxnLst>
              <a:rect l="0" t="0" r="r" b="b"/>
              <a:pathLst>
                <a:path w="819" h="822">
                  <a:moveTo>
                    <a:pt x="264" y="797"/>
                  </a:moveTo>
                  <a:lnTo>
                    <a:pt x="268" y="799"/>
                  </a:lnTo>
                  <a:lnTo>
                    <a:pt x="273" y="801"/>
                  </a:lnTo>
                  <a:lnTo>
                    <a:pt x="278" y="802"/>
                  </a:lnTo>
                  <a:lnTo>
                    <a:pt x="282" y="803"/>
                  </a:lnTo>
                  <a:lnTo>
                    <a:pt x="288" y="805"/>
                  </a:lnTo>
                  <a:lnTo>
                    <a:pt x="294" y="808"/>
                  </a:lnTo>
                  <a:lnTo>
                    <a:pt x="301" y="809"/>
                  </a:lnTo>
                  <a:lnTo>
                    <a:pt x="308" y="811"/>
                  </a:lnTo>
                  <a:lnTo>
                    <a:pt x="321" y="815"/>
                  </a:lnTo>
                  <a:lnTo>
                    <a:pt x="374" y="731"/>
                  </a:lnTo>
                  <a:lnTo>
                    <a:pt x="380" y="731"/>
                  </a:lnTo>
                  <a:lnTo>
                    <a:pt x="386" y="732"/>
                  </a:lnTo>
                  <a:lnTo>
                    <a:pt x="392" y="732"/>
                  </a:lnTo>
                  <a:lnTo>
                    <a:pt x="396" y="732"/>
                  </a:lnTo>
                  <a:lnTo>
                    <a:pt x="402" y="732"/>
                  </a:lnTo>
                  <a:lnTo>
                    <a:pt x="408" y="732"/>
                  </a:lnTo>
                  <a:lnTo>
                    <a:pt x="412" y="732"/>
                  </a:lnTo>
                  <a:lnTo>
                    <a:pt x="418" y="732"/>
                  </a:lnTo>
                  <a:lnTo>
                    <a:pt x="462" y="822"/>
                  </a:lnTo>
                  <a:lnTo>
                    <a:pt x="477" y="818"/>
                  </a:lnTo>
                  <a:lnTo>
                    <a:pt x="483" y="817"/>
                  </a:lnTo>
                  <a:lnTo>
                    <a:pt x="488" y="816"/>
                  </a:lnTo>
                  <a:lnTo>
                    <a:pt x="494" y="815"/>
                  </a:lnTo>
                  <a:lnTo>
                    <a:pt x="500" y="814"/>
                  </a:lnTo>
                  <a:lnTo>
                    <a:pt x="506" y="812"/>
                  </a:lnTo>
                  <a:lnTo>
                    <a:pt x="511" y="811"/>
                  </a:lnTo>
                  <a:lnTo>
                    <a:pt x="516" y="810"/>
                  </a:lnTo>
                  <a:lnTo>
                    <a:pt x="522" y="809"/>
                  </a:lnTo>
                  <a:lnTo>
                    <a:pt x="536" y="804"/>
                  </a:lnTo>
                  <a:lnTo>
                    <a:pt x="540" y="703"/>
                  </a:lnTo>
                  <a:lnTo>
                    <a:pt x="548" y="698"/>
                  </a:lnTo>
                  <a:lnTo>
                    <a:pt x="556" y="694"/>
                  </a:lnTo>
                  <a:lnTo>
                    <a:pt x="566" y="689"/>
                  </a:lnTo>
                  <a:lnTo>
                    <a:pt x="574" y="684"/>
                  </a:lnTo>
                  <a:lnTo>
                    <a:pt x="658" y="741"/>
                  </a:lnTo>
                  <a:lnTo>
                    <a:pt x="669" y="732"/>
                  </a:lnTo>
                  <a:lnTo>
                    <a:pt x="674" y="728"/>
                  </a:lnTo>
                  <a:lnTo>
                    <a:pt x="678" y="724"/>
                  </a:lnTo>
                  <a:lnTo>
                    <a:pt x="683" y="720"/>
                  </a:lnTo>
                  <a:lnTo>
                    <a:pt x="688" y="716"/>
                  </a:lnTo>
                  <a:lnTo>
                    <a:pt x="691" y="712"/>
                  </a:lnTo>
                  <a:lnTo>
                    <a:pt x="696" y="708"/>
                  </a:lnTo>
                  <a:lnTo>
                    <a:pt x="700" y="704"/>
                  </a:lnTo>
                  <a:lnTo>
                    <a:pt x="704" y="699"/>
                  </a:lnTo>
                  <a:lnTo>
                    <a:pt x="714" y="689"/>
                  </a:lnTo>
                  <a:lnTo>
                    <a:pt x="666" y="597"/>
                  </a:lnTo>
                  <a:lnTo>
                    <a:pt x="670" y="590"/>
                  </a:lnTo>
                  <a:lnTo>
                    <a:pt x="676" y="582"/>
                  </a:lnTo>
                  <a:lnTo>
                    <a:pt x="681" y="575"/>
                  </a:lnTo>
                  <a:lnTo>
                    <a:pt x="684" y="567"/>
                  </a:lnTo>
                  <a:lnTo>
                    <a:pt x="788" y="574"/>
                  </a:lnTo>
                  <a:lnTo>
                    <a:pt x="794" y="560"/>
                  </a:lnTo>
                  <a:lnTo>
                    <a:pt x="798" y="550"/>
                  </a:lnTo>
                  <a:lnTo>
                    <a:pt x="802" y="538"/>
                  </a:lnTo>
                  <a:lnTo>
                    <a:pt x="805" y="527"/>
                  </a:lnTo>
                  <a:lnTo>
                    <a:pt x="809" y="514"/>
                  </a:lnTo>
                  <a:lnTo>
                    <a:pt x="812" y="500"/>
                  </a:lnTo>
                  <a:lnTo>
                    <a:pt x="723" y="444"/>
                  </a:lnTo>
                  <a:lnTo>
                    <a:pt x="724" y="436"/>
                  </a:lnTo>
                  <a:lnTo>
                    <a:pt x="724" y="428"/>
                  </a:lnTo>
                  <a:lnTo>
                    <a:pt x="724" y="418"/>
                  </a:lnTo>
                  <a:lnTo>
                    <a:pt x="724" y="410"/>
                  </a:lnTo>
                  <a:lnTo>
                    <a:pt x="819" y="364"/>
                  </a:lnTo>
                  <a:lnTo>
                    <a:pt x="817" y="349"/>
                  </a:lnTo>
                  <a:lnTo>
                    <a:pt x="814" y="338"/>
                  </a:lnTo>
                  <a:lnTo>
                    <a:pt x="812" y="326"/>
                  </a:lnTo>
                  <a:lnTo>
                    <a:pt x="810" y="313"/>
                  </a:lnTo>
                  <a:lnTo>
                    <a:pt x="807" y="302"/>
                  </a:lnTo>
                  <a:lnTo>
                    <a:pt x="803" y="288"/>
                  </a:lnTo>
                  <a:lnTo>
                    <a:pt x="698" y="283"/>
                  </a:lnTo>
                  <a:lnTo>
                    <a:pt x="695" y="277"/>
                  </a:lnTo>
                  <a:lnTo>
                    <a:pt x="691" y="268"/>
                  </a:lnTo>
                  <a:lnTo>
                    <a:pt x="688" y="262"/>
                  </a:lnTo>
                  <a:lnTo>
                    <a:pt x="683" y="255"/>
                  </a:lnTo>
                  <a:lnTo>
                    <a:pt x="742" y="167"/>
                  </a:lnTo>
                  <a:lnTo>
                    <a:pt x="733" y="156"/>
                  </a:lnTo>
                  <a:lnTo>
                    <a:pt x="726" y="146"/>
                  </a:lnTo>
                  <a:lnTo>
                    <a:pt x="718" y="137"/>
                  </a:lnTo>
                  <a:lnTo>
                    <a:pt x="708" y="128"/>
                  </a:lnTo>
                  <a:lnTo>
                    <a:pt x="700" y="119"/>
                  </a:lnTo>
                  <a:lnTo>
                    <a:pt x="690" y="108"/>
                  </a:lnTo>
                  <a:lnTo>
                    <a:pt x="598" y="158"/>
                  </a:lnTo>
                  <a:lnTo>
                    <a:pt x="591" y="152"/>
                  </a:lnTo>
                  <a:lnTo>
                    <a:pt x="584" y="147"/>
                  </a:lnTo>
                  <a:lnTo>
                    <a:pt x="577" y="143"/>
                  </a:lnTo>
                  <a:lnTo>
                    <a:pt x="569" y="138"/>
                  </a:lnTo>
                  <a:lnTo>
                    <a:pt x="576" y="33"/>
                  </a:lnTo>
                  <a:lnTo>
                    <a:pt x="562" y="28"/>
                  </a:lnTo>
                  <a:lnTo>
                    <a:pt x="556" y="25"/>
                  </a:lnTo>
                  <a:lnTo>
                    <a:pt x="551" y="23"/>
                  </a:lnTo>
                  <a:lnTo>
                    <a:pt x="546" y="21"/>
                  </a:lnTo>
                  <a:lnTo>
                    <a:pt x="540" y="20"/>
                  </a:lnTo>
                  <a:lnTo>
                    <a:pt x="534" y="17"/>
                  </a:lnTo>
                  <a:lnTo>
                    <a:pt x="530" y="16"/>
                  </a:lnTo>
                  <a:lnTo>
                    <a:pt x="524" y="14"/>
                  </a:lnTo>
                  <a:lnTo>
                    <a:pt x="518" y="13"/>
                  </a:lnTo>
                  <a:lnTo>
                    <a:pt x="505" y="9"/>
                  </a:lnTo>
                  <a:lnTo>
                    <a:pt x="449" y="96"/>
                  </a:lnTo>
                  <a:lnTo>
                    <a:pt x="445" y="94"/>
                  </a:lnTo>
                  <a:lnTo>
                    <a:pt x="440" y="94"/>
                  </a:lnTo>
                  <a:lnTo>
                    <a:pt x="435" y="93"/>
                  </a:lnTo>
                  <a:lnTo>
                    <a:pt x="431" y="93"/>
                  </a:lnTo>
                  <a:lnTo>
                    <a:pt x="425" y="93"/>
                  </a:lnTo>
                  <a:lnTo>
                    <a:pt x="420" y="93"/>
                  </a:lnTo>
                  <a:lnTo>
                    <a:pt x="416" y="92"/>
                  </a:lnTo>
                  <a:lnTo>
                    <a:pt x="411" y="92"/>
                  </a:lnTo>
                  <a:lnTo>
                    <a:pt x="366" y="0"/>
                  </a:lnTo>
                  <a:lnTo>
                    <a:pt x="351" y="2"/>
                  </a:lnTo>
                  <a:lnTo>
                    <a:pt x="346" y="3"/>
                  </a:lnTo>
                  <a:lnTo>
                    <a:pt x="340" y="5"/>
                  </a:lnTo>
                  <a:lnTo>
                    <a:pt x="334" y="6"/>
                  </a:lnTo>
                  <a:lnTo>
                    <a:pt x="329" y="7"/>
                  </a:lnTo>
                  <a:lnTo>
                    <a:pt x="324" y="8"/>
                  </a:lnTo>
                  <a:lnTo>
                    <a:pt x="318" y="9"/>
                  </a:lnTo>
                  <a:lnTo>
                    <a:pt x="312" y="10"/>
                  </a:lnTo>
                  <a:lnTo>
                    <a:pt x="306" y="12"/>
                  </a:lnTo>
                  <a:lnTo>
                    <a:pt x="291" y="15"/>
                  </a:lnTo>
                  <a:lnTo>
                    <a:pt x="288" y="115"/>
                  </a:lnTo>
                  <a:lnTo>
                    <a:pt x="283" y="118"/>
                  </a:lnTo>
                  <a:lnTo>
                    <a:pt x="278" y="119"/>
                  </a:lnTo>
                  <a:lnTo>
                    <a:pt x="273" y="121"/>
                  </a:lnTo>
                  <a:lnTo>
                    <a:pt x="267" y="123"/>
                  </a:lnTo>
                  <a:lnTo>
                    <a:pt x="263" y="126"/>
                  </a:lnTo>
                  <a:lnTo>
                    <a:pt x="258" y="129"/>
                  </a:lnTo>
                  <a:lnTo>
                    <a:pt x="253" y="131"/>
                  </a:lnTo>
                  <a:lnTo>
                    <a:pt x="249" y="134"/>
                  </a:lnTo>
                  <a:lnTo>
                    <a:pt x="166" y="78"/>
                  </a:lnTo>
                  <a:lnTo>
                    <a:pt x="154" y="88"/>
                  </a:lnTo>
                  <a:lnTo>
                    <a:pt x="150" y="91"/>
                  </a:lnTo>
                  <a:lnTo>
                    <a:pt x="146" y="94"/>
                  </a:lnTo>
                  <a:lnTo>
                    <a:pt x="142" y="98"/>
                  </a:lnTo>
                  <a:lnTo>
                    <a:pt x="137" y="101"/>
                  </a:lnTo>
                  <a:lnTo>
                    <a:pt x="133" y="105"/>
                  </a:lnTo>
                  <a:lnTo>
                    <a:pt x="129" y="109"/>
                  </a:lnTo>
                  <a:lnTo>
                    <a:pt x="124" y="113"/>
                  </a:lnTo>
                  <a:lnTo>
                    <a:pt x="120" y="118"/>
                  </a:lnTo>
                  <a:lnTo>
                    <a:pt x="110" y="128"/>
                  </a:lnTo>
                  <a:lnTo>
                    <a:pt x="154" y="213"/>
                  </a:lnTo>
                  <a:lnTo>
                    <a:pt x="148" y="222"/>
                  </a:lnTo>
                  <a:lnTo>
                    <a:pt x="141" y="233"/>
                  </a:lnTo>
                  <a:lnTo>
                    <a:pt x="134" y="243"/>
                  </a:lnTo>
                  <a:lnTo>
                    <a:pt x="128" y="254"/>
                  </a:lnTo>
                  <a:lnTo>
                    <a:pt x="31" y="247"/>
                  </a:lnTo>
                  <a:lnTo>
                    <a:pt x="25" y="260"/>
                  </a:lnTo>
                  <a:lnTo>
                    <a:pt x="22" y="271"/>
                  </a:lnTo>
                  <a:lnTo>
                    <a:pt x="19" y="281"/>
                  </a:lnTo>
                  <a:lnTo>
                    <a:pt x="15" y="293"/>
                  </a:lnTo>
                  <a:lnTo>
                    <a:pt x="12" y="303"/>
                  </a:lnTo>
                  <a:lnTo>
                    <a:pt x="8" y="317"/>
                  </a:lnTo>
                  <a:lnTo>
                    <a:pt x="89" y="369"/>
                  </a:lnTo>
                  <a:lnTo>
                    <a:pt x="88" y="381"/>
                  </a:lnTo>
                  <a:lnTo>
                    <a:pt x="86" y="393"/>
                  </a:lnTo>
                  <a:lnTo>
                    <a:pt x="86" y="406"/>
                  </a:lnTo>
                  <a:lnTo>
                    <a:pt x="86" y="418"/>
                  </a:lnTo>
                  <a:lnTo>
                    <a:pt x="0" y="460"/>
                  </a:lnTo>
                  <a:lnTo>
                    <a:pt x="2" y="475"/>
                  </a:lnTo>
                  <a:lnTo>
                    <a:pt x="5" y="486"/>
                  </a:lnTo>
                  <a:lnTo>
                    <a:pt x="7" y="497"/>
                  </a:lnTo>
                  <a:lnTo>
                    <a:pt x="9" y="507"/>
                  </a:lnTo>
                  <a:lnTo>
                    <a:pt x="12" y="519"/>
                  </a:lnTo>
                  <a:lnTo>
                    <a:pt x="15" y="532"/>
                  </a:lnTo>
                  <a:lnTo>
                    <a:pt x="111" y="536"/>
                  </a:lnTo>
                  <a:lnTo>
                    <a:pt x="116" y="547"/>
                  </a:lnTo>
                  <a:lnTo>
                    <a:pt x="121" y="559"/>
                  </a:lnTo>
                  <a:lnTo>
                    <a:pt x="127" y="570"/>
                  </a:lnTo>
                  <a:lnTo>
                    <a:pt x="134" y="581"/>
                  </a:lnTo>
                  <a:lnTo>
                    <a:pt x="81" y="660"/>
                  </a:lnTo>
                  <a:lnTo>
                    <a:pt x="90" y="672"/>
                  </a:lnTo>
                  <a:lnTo>
                    <a:pt x="97" y="680"/>
                  </a:lnTo>
                  <a:lnTo>
                    <a:pt x="105" y="689"/>
                  </a:lnTo>
                  <a:lnTo>
                    <a:pt x="112" y="697"/>
                  </a:lnTo>
                  <a:lnTo>
                    <a:pt x="120" y="705"/>
                  </a:lnTo>
                  <a:lnTo>
                    <a:pt x="130" y="716"/>
                  </a:lnTo>
                  <a:lnTo>
                    <a:pt x="215" y="671"/>
                  </a:lnTo>
                  <a:lnTo>
                    <a:pt x="220" y="674"/>
                  </a:lnTo>
                  <a:lnTo>
                    <a:pt x="226" y="678"/>
                  </a:lnTo>
                  <a:lnTo>
                    <a:pt x="230" y="681"/>
                  </a:lnTo>
                  <a:lnTo>
                    <a:pt x="236" y="683"/>
                  </a:lnTo>
                  <a:lnTo>
                    <a:pt x="241" y="687"/>
                  </a:lnTo>
                  <a:lnTo>
                    <a:pt x="247" y="690"/>
                  </a:lnTo>
                  <a:lnTo>
                    <a:pt x="251" y="693"/>
                  </a:lnTo>
                  <a:lnTo>
                    <a:pt x="257" y="696"/>
                  </a:lnTo>
                  <a:lnTo>
                    <a:pt x="250" y="792"/>
                  </a:lnTo>
                  <a:lnTo>
                    <a:pt x="264" y="79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3857626" y="2551113"/>
              <a:ext cx="577850" cy="581025"/>
            </a:xfrm>
            <a:custGeom>
              <a:avLst/>
              <a:gdLst/>
              <a:ahLst/>
              <a:cxnLst>
                <a:cxn ang="0">
                  <a:pos x="449" y="729"/>
                </a:cxn>
                <a:cxn ang="0">
                  <a:pos x="440" y="731"/>
                </a:cxn>
                <a:cxn ang="0">
                  <a:pos x="377" y="646"/>
                </a:cxn>
                <a:cxn ang="0">
                  <a:pos x="354" y="646"/>
                </a:cxn>
                <a:cxn ang="0">
                  <a:pos x="329" y="645"/>
                </a:cxn>
                <a:cxn ang="0">
                  <a:pos x="258" y="722"/>
                </a:cxn>
                <a:cxn ang="0">
                  <a:pos x="249" y="720"/>
                </a:cxn>
                <a:cxn ang="0">
                  <a:pos x="242" y="620"/>
                </a:cxn>
                <a:cxn ang="0">
                  <a:pos x="220" y="608"/>
                </a:cxn>
                <a:cxn ang="0">
                  <a:pos x="198" y="596"/>
                </a:cxn>
                <a:cxn ang="0">
                  <a:pos x="175" y="576"/>
                </a:cxn>
                <a:cxn ang="0">
                  <a:pos x="90" y="616"/>
                </a:cxn>
                <a:cxn ang="0">
                  <a:pos x="138" y="536"/>
                </a:cxn>
                <a:cxn ang="0">
                  <a:pos x="113" y="495"/>
                </a:cxn>
                <a:cxn ang="0">
                  <a:pos x="94" y="452"/>
                </a:cxn>
                <a:cxn ang="0">
                  <a:pos x="1" y="442"/>
                </a:cxn>
                <a:cxn ang="0">
                  <a:pos x="83" y="397"/>
                </a:cxn>
                <a:cxn ang="0">
                  <a:pos x="82" y="350"/>
                </a:cxn>
                <a:cxn ang="0">
                  <a:pos x="89" y="303"/>
                </a:cxn>
                <a:cxn ang="0">
                  <a:pos x="13" y="250"/>
                </a:cxn>
                <a:cxn ang="0">
                  <a:pos x="107" y="251"/>
                </a:cxn>
                <a:cxn ang="0">
                  <a:pos x="121" y="223"/>
                </a:cxn>
                <a:cxn ang="0">
                  <a:pos x="135" y="204"/>
                </a:cxn>
                <a:cxn ang="0">
                  <a:pos x="150" y="184"/>
                </a:cxn>
                <a:cxn ang="0">
                  <a:pos x="117" y="89"/>
                </a:cxn>
                <a:cxn ang="0">
                  <a:pos x="123" y="84"/>
                </a:cxn>
                <a:cxn ang="0">
                  <a:pos x="220" y="127"/>
                </a:cxn>
                <a:cxn ang="0">
                  <a:pos x="240" y="115"/>
                </a:cxn>
                <a:cxn ang="0">
                  <a:pos x="261" y="106"/>
                </a:cxn>
                <a:cxn ang="0">
                  <a:pos x="286" y="2"/>
                </a:cxn>
                <a:cxn ang="0">
                  <a:pos x="295" y="1"/>
                </a:cxn>
                <a:cxn ang="0">
                  <a:pos x="354" y="88"/>
                </a:cxn>
                <a:cxn ang="0">
                  <a:pos x="375" y="88"/>
                </a:cxn>
                <a:cxn ang="0">
                  <a:pos x="397" y="90"/>
                </a:cxn>
                <a:cxn ang="0">
                  <a:pos x="425" y="96"/>
                </a:cxn>
                <a:cxn ang="0">
                  <a:pos x="481" y="14"/>
                </a:cxn>
                <a:cxn ang="0">
                  <a:pos x="483" y="115"/>
                </a:cxn>
                <a:cxn ang="0">
                  <a:pos x="506" y="129"/>
                </a:cxn>
                <a:cxn ang="0">
                  <a:pos x="522" y="139"/>
                </a:cxn>
                <a:cxn ang="0">
                  <a:pos x="538" y="152"/>
                </a:cxn>
                <a:cxn ang="0">
                  <a:pos x="639" y="116"/>
                </a:cxn>
                <a:cxn ang="0">
                  <a:pos x="646" y="124"/>
                </a:cxn>
                <a:cxn ang="0">
                  <a:pos x="603" y="230"/>
                </a:cxn>
                <a:cxn ang="0">
                  <a:pos x="621" y="266"/>
                </a:cxn>
                <a:cxn ang="0">
                  <a:pos x="727" y="286"/>
                </a:cxn>
                <a:cxn ang="0">
                  <a:pos x="729" y="296"/>
                </a:cxn>
                <a:cxn ang="0">
                  <a:pos x="639" y="366"/>
                </a:cxn>
                <a:cxn ang="0">
                  <a:pos x="637" y="407"/>
                </a:cxn>
                <a:cxn ang="0">
                  <a:pos x="719" y="477"/>
                </a:cxn>
                <a:cxn ang="0">
                  <a:pos x="715" y="486"/>
                </a:cxn>
                <a:cxn ang="0">
                  <a:pos x="603" y="503"/>
                </a:cxn>
                <a:cxn ang="0">
                  <a:pos x="582" y="538"/>
                </a:cxn>
                <a:cxn ang="0">
                  <a:pos x="617" y="638"/>
                </a:cxn>
                <a:cxn ang="0">
                  <a:pos x="609" y="645"/>
                </a:cxn>
                <a:cxn ang="0">
                  <a:pos x="511" y="603"/>
                </a:cxn>
                <a:cxn ang="0">
                  <a:pos x="493" y="613"/>
                </a:cxn>
                <a:cxn ang="0">
                  <a:pos x="474" y="623"/>
                </a:cxn>
              </a:cxnLst>
              <a:rect l="0" t="0" r="r" b="b"/>
              <a:pathLst>
                <a:path w="729" h="731">
                  <a:moveTo>
                    <a:pt x="455" y="631"/>
                  </a:moveTo>
                  <a:lnTo>
                    <a:pt x="451" y="728"/>
                  </a:lnTo>
                  <a:lnTo>
                    <a:pt x="449" y="729"/>
                  </a:lnTo>
                  <a:lnTo>
                    <a:pt x="446" y="729"/>
                  </a:lnTo>
                  <a:lnTo>
                    <a:pt x="442" y="729"/>
                  </a:lnTo>
                  <a:lnTo>
                    <a:pt x="440" y="731"/>
                  </a:lnTo>
                  <a:lnTo>
                    <a:pt x="398" y="645"/>
                  </a:lnTo>
                  <a:lnTo>
                    <a:pt x="383" y="646"/>
                  </a:lnTo>
                  <a:lnTo>
                    <a:pt x="377" y="646"/>
                  </a:lnTo>
                  <a:lnTo>
                    <a:pt x="369" y="648"/>
                  </a:lnTo>
                  <a:lnTo>
                    <a:pt x="360" y="648"/>
                  </a:lnTo>
                  <a:lnTo>
                    <a:pt x="354" y="646"/>
                  </a:lnTo>
                  <a:lnTo>
                    <a:pt x="345" y="646"/>
                  </a:lnTo>
                  <a:lnTo>
                    <a:pt x="337" y="646"/>
                  </a:lnTo>
                  <a:lnTo>
                    <a:pt x="329" y="645"/>
                  </a:lnTo>
                  <a:lnTo>
                    <a:pt x="321" y="644"/>
                  </a:lnTo>
                  <a:lnTo>
                    <a:pt x="309" y="642"/>
                  </a:lnTo>
                  <a:lnTo>
                    <a:pt x="258" y="722"/>
                  </a:lnTo>
                  <a:lnTo>
                    <a:pt x="255" y="721"/>
                  </a:lnTo>
                  <a:lnTo>
                    <a:pt x="251" y="720"/>
                  </a:lnTo>
                  <a:lnTo>
                    <a:pt x="249" y="720"/>
                  </a:lnTo>
                  <a:lnTo>
                    <a:pt x="248" y="719"/>
                  </a:lnTo>
                  <a:lnTo>
                    <a:pt x="255" y="626"/>
                  </a:lnTo>
                  <a:lnTo>
                    <a:pt x="242" y="620"/>
                  </a:lnTo>
                  <a:lnTo>
                    <a:pt x="234" y="616"/>
                  </a:lnTo>
                  <a:lnTo>
                    <a:pt x="227" y="613"/>
                  </a:lnTo>
                  <a:lnTo>
                    <a:pt x="220" y="608"/>
                  </a:lnTo>
                  <a:lnTo>
                    <a:pt x="212" y="604"/>
                  </a:lnTo>
                  <a:lnTo>
                    <a:pt x="205" y="600"/>
                  </a:lnTo>
                  <a:lnTo>
                    <a:pt x="198" y="596"/>
                  </a:lnTo>
                  <a:lnTo>
                    <a:pt x="192" y="590"/>
                  </a:lnTo>
                  <a:lnTo>
                    <a:pt x="185" y="585"/>
                  </a:lnTo>
                  <a:lnTo>
                    <a:pt x="175" y="576"/>
                  </a:lnTo>
                  <a:lnTo>
                    <a:pt x="93" y="620"/>
                  </a:lnTo>
                  <a:lnTo>
                    <a:pt x="92" y="618"/>
                  </a:lnTo>
                  <a:lnTo>
                    <a:pt x="90" y="616"/>
                  </a:lnTo>
                  <a:lnTo>
                    <a:pt x="89" y="614"/>
                  </a:lnTo>
                  <a:lnTo>
                    <a:pt x="86" y="612"/>
                  </a:lnTo>
                  <a:lnTo>
                    <a:pt x="138" y="536"/>
                  </a:lnTo>
                  <a:lnTo>
                    <a:pt x="130" y="524"/>
                  </a:lnTo>
                  <a:lnTo>
                    <a:pt x="121" y="510"/>
                  </a:lnTo>
                  <a:lnTo>
                    <a:pt x="113" y="495"/>
                  </a:lnTo>
                  <a:lnTo>
                    <a:pt x="106" y="479"/>
                  </a:lnTo>
                  <a:lnTo>
                    <a:pt x="99" y="464"/>
                  </a:lnTo>
                  <a:lnTo>
                    <a:pt x="94" y="452"/>
                  </a:lnTo>
                  <a:lnTo>
                    <a:pt x="2" y="448"/>
                  </a:lnTo>
                  <a:lnTo>
                    <a:pt x="1" y="446"/>
                  </a:lnTo>
                  <a:lnTo>
                    <a:pt x="1" y="442"/>
                  </a:lnTo>
                  <a:lnTo>
                    <a:pt x="1" y="440"/>
                  </a:lnTo>
                  <a:lnTo>
                    <a:pt x="0" y="438"/>
                  </a:lnTo>
                  <a:lnTo>
                    <a:pt x="83" y="397"/>
                  </a:lnTo>
                  <a:lnTo>
                    <a:pt x="82" y="385"/>
                  </a:lnTo>
                  <a:lnTo>
                    <a:pt x="82" y="368"/>
                  </a:lnTo>
                  <a:lnTo>
                    <a:pt x="82" y="350"/>
                  </a:lnTo>
                  <a:lnTo>
                    <a:pt x="84" y="333"/>
                  </a:lnTo>
                  <a:lnTo>
                    <a:pt x="86" y="317"/>
                  </a:lnTo>
                  <a:lnTo>
                    <a:pt x="89" y="303"/>
                  </a:lnTo>
                  <a:lnTo>
                    <a:pt x="10" y="255"/>
                  </a:lnTo>
                  <a:lnTo>
                    <a:pt x="12" y="252"/>
                  </a:lnTo>
                  <a:lnTo>
                    <a:pt x="13" y="250"/>
                  </a:lnTo>
                  <a:lnTo>
                    <a:pt x="13" y="248"/>
                  </a:lnTo>
                  <a:lnTo>
                    <a:pt x="14" y="244"/>
                  </a:lnTo>
                  <a:lnTo>
                    <a:pt x="107" y="251"/>
                  </a:lnTo>
                  <a:lnTo>
                    <a:pt x="113" y="238"/>
                  </a:lnTo>
                  <a:lnTo>
                    <a:pt x="116" y="232"/>
                  </a:lnTo>
                  <a:lnTo>
                    <a:pt x="121" y="223"/>
                  </a:lnTo>
                  <a:lnTo>
                    <a:pt x="126" y="217"/>
                  </a:lnTo>
                  <a:lnTo>
                    <a:pt x="130" y="210"/>
                  </a:lnTo>
                  <a:lnTo>
                    <a:pt x="135" y="204"/>
                  </a:lnTo>
                  <a:lnTo>
                    <a:pt x="139" y="197"/>
                  </a:lnTo>
                  <a:lnTo>
                    <a:pt x="145" y="190"/>
                  </a:lnTo>
                  <a:lnTo>
                    <a:pt x="150" y="184"/>
                  </a:lnTo>
                  <a:lnTo>
                    <a:pt x="159" y="174"/>
                  </a:lnTo>
                  <a:lnTo>
                    <a:pt x="115" y="91"/>
                  </a:lnTo>
                  <a:lnTo>
                    <a:pt x="117" y="89"/>
                  </a:lnTo>
                  <a:lnTo>
                    <a:pt x="120" y="88"/>
                  </a:lnTo>
                  <a:lnTo>
                    <a:pt x="121" y="85"/>
                  </a:lnTo>
                  <a:lnTo>
                    <a:pt x="123" y="84"/>
                  </a:lnTo>
                  <a:lnTo>
                    <a:pt x="202" y="137"/>
                  </a:lnTo>
                  <a:lnTo>
                    <a:pt x="213" y="130"/>
                  </a:lnTo>
                  <a:lnTo>
                    <a:pt x="220" y="127"/>
                  </a:lnTo>
                  <a:lnTo>
                    <a:pt x="226" y="122"/>
                  </a:lnTo>
                  <a:lnTo>
                    <a:pt x="233" y="119"/>
                  </a:lnTo>
                  <a:lnTo>
                    <a:pt x="240" y="115"/>
                  </a:lnTo>
                  <a:lnTo>
                    <a:pt x="248" y="113"/>
                  </a:lnTo>
                  <a:lnTo>
                    <a:pt x="255" y="109"/>
                  </a:lnTo>
                  <a:lnTo>
                    <a:pt x="261" y="106"/>
                  </a:lnTo>
                  <a:lnTo>
                    <a:pt x="269" y="104"/>
                  </a:lnTo>
                  <a:lnTo>
                    <a:pt x="282" y="99"/>
                  </a:lnTo>
                  <a:lnTo>
                    <a:pt x="286" y="2"/>
                  </a:lnTo>
                  <a:lnTo>
                    <a:pt x="289" y="2"/>
                  </a:lnTo>
                  <a:lnTo>
                    <a:pt x="293" y="1"/>
                  </a:lnTo>
                  <a:lnTo>
                    <a:pt x="295" y="1"/>
                  </a:lnTo>
                  <a:lnTo>
                    <a:pt x="298" y="0"/>
                  </a:lnTo>
                  <a:lnTo>
                    <a:pt x="341" y="89"/>
                  </a:lnTo>
                  <a:lnTo>
                    <a:pt x="354" y="88"/>
                  </a:lnTo>
                  <a:lnTo>
                    <a:pt x="360" y="88"/>
                  </a:lnTo>
                  <a:lnTo>
                    <a:pt x="369" y="88"/>
                  </a:lnTo>
                  <a:lnTo>
                    <a:pt x="375" y="88"/>
                  </a:lnTo>
                  <a:lnTo>
                    <a:pt x="382" y="89"/>
                  </a:lnTo>
                  <a:lnTo>
                    <a:pt x="390" y="89"/>
                  </a:lnTo>
                  <a:lnTo>
                    <a:pt x="397" y="90"/>
                  </a:lnTo>
                  <a:lnTo>
                    <a:pt x="404" y="91"/>
                  </a:lnTo>
                  <a:lnTo>
                    <a:pt x="411" y="92"/>
                  </a:lnTo>
                  <a:lnTo>
                    <a:pt x="425" y="96"/>
                  </a:lnTo>
                  <a:lnTo>
                    <a:pt x="477" y="11"/>
                  </a:lnTo>
                  <a:lnTo>
                    <a:pt x="479" y="13"/>
                  </a:lnTo>
                  <a:lnTo>
                    <a:pt x="481" y="14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83" y="115"/>
                  </a:lnTo>
                  <a:lnTo>
                    <a:pt x="494" y="122"/>
                  </a:lnTo>
                  <a:lnTo>
                    <a:pt x="500" y="126"/>
                  </a:lnTo>
                  <a:lnTo>
                    <a:pt x="506" y="129"/>
                  </a:lnTo>
                  <a:lnTo>
                    <a:pt x="511" y="132"/>
                  </a:lnTo>
                  <a:lnTo>
                    <a:pt x="516" y="136"/>
                  </a:lnTo>
                  <a:lnTo>
                    <a:pt x="522" y="139"/>
                  </a:lnTo>
                  <a:lnTo>
                    <a:pt x="527" y="144"/>
                  </a:lnTo>
                  <a:lnTo>
                    <a:pt x="532" y="147"/>
                  </a:lnTo>
                  <a:lnTo>
                    <a:pt x="538" y="152"/>
                  </a:lnTo>
                  <a:lnTo>
                    <a:pt x="548" y="161"/>
                  </a:lnTo>
                  <a:lnTo>
                    <a:pt x="637" y="114"/>
                  </a:lnTo>
                  <a:lnTo>
                    <a:pt x="639" y="116"/>
                  </a:lnTo>
                  <a:lnTo>
                    <a:pt x="641" y="119"/>
                  </a:lnTo>
                  <a:lnTo>
                    <a:pt x="644" y="122"/>
                  </a:lnTo>
                  <a:lnTo>
                    <a:pt x="646" y="124"/>
                  </a:lnTo>
                  <a:lnTo>
                    <a:pt x="590" y="207"/>
                  </a:lnTo>
                  <a:lnTo>
                    <a:pt x="597" y="219"/>
                  </a:lnTo>
                  <a:lnTo>
                    <a:pt x="603" y="230"/>
                  </a:lnTo>
                  <a:lnTo>
                    <a:pt x="609" y="242"/>
                  </a:lnTo>
                  <a:lnTo>
                    <a:pt x="615" y="255"/>
                  </a:lnTo>
                  <a:lnTo>
                    <a:pt x="621" y="266"/>
                  </a:lnTo>
                  <a:lnTo>
                    <a:pt x="625" y="279"/>
                  </a:lnTo>
                  <a:lnTo>
                    <a:pt x="726" y="282"/>
                  </a:lnTo>
                  <a:lnTo>
                    <a:pt x="727" y="286"/>
                  </a:lnTo>
                  <a:lnTo>
                    <a:pt x="728" y="289"/>
                  </a:lnTo>
                  <a:lnTo>
                    <a:pt x="728" y="293"/>
                  </a:lnTo>
                  <a:lnTo>
                    <a:pt x="729" y="296"/>
                  </a:lnTo>
                  <a:lnTo>
                    <a:pt x="638" y="341"/>
                  </a:lnTo>
                  <a:lnTo>
                    <a:pt x="639" y="354"/>
                  </a:lnTo>
                  <a:lnTo>
                    <a:pt x="639" y="366"/>
                  </a:lnTo>
                  <a:lnTo>
                    <a:pt x="639" y="380"/>
                  </a:lnTo>
                  <a:lnTo>
                    <a:pt x="638" y="394"/>
                  </a:lnTo>
                  <a:lnTo>
                    <a:pt x="637" y="407"/>
                  </a:lnTo>
                  <a:lnTo>
                    <a:pt x="635" y="419"/>
                  </a:lnTo>
                  <a:lnTo>
                    <a:pt x="720" y="474"/>
                  </a:lnTo>
                  <a:lnTo>
                    <a:pt x="719" y="477"/>
                  </a:lnTo>
                  <a:lnTo>
                    <a:pt x="717" y="480"/>
                  </a:lnTo>
                  <a:lnTo>
                    <a:pt x="716" y="484"/>
                  </a:lnTo>
                  <a:lnTo>
                    <a:pt x="715" y="486"/>
                  </a:lnTo>
                  <a:lnTo>
                    <a:pt x="616" y="479"/>
                  </a:lnTo>
                  <a:lnTo>
                    <a:pt x="610" y="492"/>
                  </a:lnTo>
                  <a:lnTo>
                    <a:pt x="603" y="503"/>
                  </a:lnTo>
                  <a:lnTo>
                    <a:pt x="597" y="515"/>
                  </a:lnTo>
                  <a:lnTo>
                    <a:pt x="590" y="527"/>
                  </a:lnTo>
                  <a:lnTo>
                    <a:pt x="582" y="538"/>
                  </a:lnTo>
                  <a:lnTo>
                    <a:pt x="574" y="548"/>
                  </a:lnTo>
                  <a:lnTo>
                    <a:pt x="620" y="636"/>
                  </a:lnTo>
                  <a:lnTo>
                    <a:pt x="617" y="638"/>
                  </a:lnTo>
                  <a:lnTo>
                    <a:pt x="615" y="641"/>
                  </a:lnTo>
                  <a:lnTo>
                    <a:pt x="612" y="643"/>
                  </a:lnTo>
                  <a:lnTo>
                    <a:pt x="609" y="645"/>
                  </a:lnTo>
                  <a:lnTo>
                    <a:pt x="529" y="590"/>
                  </a:lnTo>
                  <a:lnTo>
                    <a:pt x="517" y="598"/>
                  </a:lnTo>
                  <a:lnTo>
                    <a:pt x="511" y="603"/>
                  </a:lnTo>
                  <a:lnTo>
                    <a:pt x="504" y="606"/>
                  </a:lnTo>
                  <a:lnTo>
                    <a:pt x="499" y="610"/>
                  </a:lnTo>
                  <a:lnTo>
                    <a:pt x="493" y="613"/>
                  </a:lnTo>
                  <a:lnTo>
                    <a:pt x="487" y="616"/>
                  </a:lnTo>
                  <a:lnTo>
                    <a:pt x="480" y="620"/>
                  </a:lnTo>
                  <a:lnTo>
                    <a:pt x="474" y="623"/>
                  </a:lnTo>
                  <a:lnTo>
                    <a:pt x="468" y="626"/>
                  </a:lnTo>
                  <a:lnTo>
                    <a:pt x="455" y="6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038601" y="2733676"/>
              <a:ext cx="212725" cy="212725"/>
            </a:xfrm>
            <a:custGeom>
              <a:avLst/>
              <a:gdLst/>
              <a:ahLst/>
              <a:cxnLst>
                <a:cxn ang="0">
                  <a:pos x="62" y="247"/>
                </a:cxn>
                <a:cxn ang="0">
                  <a:pos x="41" y="231"/>
                </a:cxn>
                <a:cxn ang="0">
                  <a:pos x="24" y="210"/>
                </a:cxn>
                <a:cxn ang="0">
                  <a:pos x="12" y="188"/>
                </a:cxn>
                <a:cxn ang="0">
                  <a:pos x="3" y="163"/>
                </a:cxn>
                <a:cxn ang="0">
                  <a:pos x="0" y="137"/>
                </a:cxn>
                <a:cxn ang="0">
                  <a:pos x="2" y="112"/>
                </a:cxn>
                <a:cxn ang="0">
                  <a:pos x="9" y="87"/>
                </a:cxn>
                <a:cxn ang="0">
                  <a:pos x="22" y="62"/>
                </a:cxn>
                <a:cxn ang="0">
                  <a:pos x="30" y="51"/>
                </a:cxn>
                <a:cxn ang="0">
                  <a:pos x="38" y="42"/>
                </a:cxn>
                <a:cxn ang="0">
                  <a:pos x="48" y="33"/>
                </a:cxn>
                <a:cxn ang="0">
                  <a:pos x="59" y="24"/>
                </a:cxn>
                <a:cxn ang="0">
                  <a:pos x="69" y="18"/>
                </a:cxn>
                <a:cxn ang="0">
                  <a:pos x="81" y="12"/>
                </a:cxn>
                <a:cxn ang="0">
                  <a:pos x="93" y="7"/>
                </a:cxn>
                <a:cxn ang="0">
                  <a:pos x="106" y="4"/>
                </a:cxn>
                <a:cxn ang="0">
                  <a:pos x="117" y="1"/>
                </a:cxn>
                <a:cxn ang="0">
                  <a:pos x="131" y="0"/>
                </a:cxn>
                <a:cxn ang="0">
                  <a:pos x="144" y="1"/>
                </a:cxn>
                <a:cxn ang="0">
                  <a:pos x="157" y="3"/>
                </a:cxn>
                <a:cxn ang="0">
                  <a:pos x="169" y="6"/>
                </a:cxn>
                <a:cxn ang="0">
                  <a:pos x="182" y="9"/>
                </a:cxn>
                <a:cxn ang="0">
                  <a:pos x="195" y="15"/>
                </a:cxn>
                <a:cxn ang="0">
                  <a:pos x="206" y="22"/>
                </a:cxn>
                <a:cxn ang="0">
                  <a:pos x="227" y="38"/>
                </a:cxn>
                <a:cxn ang="0">
                  <a:pos x="244" y="59"/>
                </a:cxn>
                <a:cxn ang="0">
                  <a:pos x="257" y="81"/>
                </a:cxn>
                <a:cxn ang="0">
                  <a:pos x="265" y="105"/>
                </a:cxn>
                <a:cxn ang="0">
                  <a:pos x="267" y="132"/>
                </a:cxn>
                <a:cxn ang="0">
                  <a:pos x="265" y="157"/>
                </a:cxn>
                <a:cxn ang="0">
                  <a:pos x="258" y="182"/>
                </a:cxn>
                <a:cxn ang="0">
                  <a:pos x="246" y="207"/>
                </a:cxn>
                <a:cxn ang="0">
                  <a:pos x="238" y="217"/>
                </a:cxn>
                <a:cxn ang="0">
                  <a:pos x="230" y="227"/>
                </a:cxn>
                <a:cxn ang="0">
                  <a:pos x="221" y="236"/>
                </a:cxn>
                <a:cxn ang="0">
                  <a:pos x="211" y="245"/>
                </a:cxn>
                <a:cxn ang="0">
                  <a:pos x="199" y="251"/>
                </a:cxn>
                <a:cxn ang="0">
                  <a:pos x="188" y="257"/>
                </a:cxn>
                <a:cxn ang="0">
                  <a:pos x="175" y="262"/>
                </a:cxn>
                <a:cxn ang="0">
                  <a:pos x="162" y="265"/>
                </a:cxn>
                <a:cxn ang="0">
                  <a:pos x="150" y="268"/>
                </a:cxn>
                <a:cxn ang="0">
                  <a:pos x="136" y="268"/>
                </a:cxn>
                <a:cxn ang="0">
                  <a:pos x="123" y="268"/>
                </a:cxn>
                <a:cxn ang="0">
                  <a:pos x="111" y="266"/>
                </a:cxn>
                <a:cxn ang="0">
                  <a:pos x="98" y="263"/>
                </a:cxn>
                <a:cxn ang="0">
                  <a:pos x="85" y="260"/>
                </a:cxn>
                <a:cxn ang="0">
                  <a:pos x="74" y="254"/>
                </a:cxn>
                <a:cxn ang="0">
                  <a:pos x="62" y="247"/>
                </a:cxn>
              </a:cxnLst>
              <a:rect l="0" t="0" r="r" b="b"/>
              <a:pathLst>
                <a:path w="267" h="268">
                  <a:moveTo>
                    <a:pt x="62" y="247"/>
                  </a:moveTo>
                  <a:lnTo>
                    <a:pt x="41" y="231"/>
                  </a:lnTo>
                  <a:lnTo>
                    <a:pt x="24" y="210"/>
                  </a:lnTo>
                  <a:lnTo>
                    <a:pt x="12" y="188"/>
                  </a:lnTo>
                  <a:lnTo>
                    <a:pt x="3" y="163"/>
                  </a:lnTo>
                  <a:lnTo>
                    <a:pt x="0" y="137"/>
                  </a:lnTo>
                  <a:lnTo>
                    <a:pt x="2" y="112"/>
                  </a:lnTo>
                  <a:lnTo>
                    <a:pt x="9" y="87"/>
                  </a:lnTo>
                  <a:lnTo>
                    <a:pt x="22" y="62"/>
                  </a:lnTo>
                  <a:lnTo>
                    <a:pt x="30" y="51"/>
                  </a:lnTo>
                  <a:lnTo>
                    <a:pt x="38" y="42"/>
                  </a:lnTo>
                  <a:lnTo>
                    <a:pt x="48" y="33"/>
                  </a:lnTo>
                  <a:lnTo>
                    <a:pt x="59" y="24"/>
                  </a:lnTo>
                  <a:lnTo>
                    <a:pt x="69" y="18"/>
                  </a:lnTo>
                  <a:lnTo>
                    <a:pt x="81" y="12"/>
                  </a:lnTo>
                  <a:lnTo>
                    <a:pt x="93" y="7"/>
                  </a:lnTo>
                  <a:lnTo>
                    <a:pt x="106" y="4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44" y="1"/>
                  </a:lnTo>
                  <a:lnTo>
                    <a:pt x="157" y="3"/>
                  </a:lnTo>
                  <a:lnTo>
                    <a:pt x="169" y="6"/>
                  </a:lnTo>
                  <a:lnTo>
                    <a:pt x="182" y="9"/>
                  </a:lnTo>
                  <a:lnTo>
                    <a:pt x="195" y="15"/>
                  </a:lnTo>
                  <a:lnTo>
                    <a:pt x="206" y="22"/>
                  </a:lnTo>
                  <a:lnTo>
                    <a:pt x="227" y="38"/>
                  </a:lnTo>
                  <a:lnTo>
                    <a:pt x="244" y="59"/>
                  </a:lnTo>
                  <a:lnTo>
                    <a:pt x="257" y="81"/>
                  </a:lnTo>
                  <a:lnTo>
                    <a:pt x="265" y="105"/>
                  </a:lnTo>
                  <a:lnTo>
                    <a:pt x="267" y="132"/>
                  </a:lnTo>
                  <a:lnTo>
                    <a:pt x="265" y="157"/>
                  </a:lnTo>
                  <a:lnTo>
                    <a:pt x="258" y="182"/>
                  </a:lnTo>
                  <a:lnTo>
                    <a:pt x="246" y="207"/>
                  </a:lnTo>
                  <a:lnTo>
                    <a:pt x="238" y="217"/>
                  </a:lnTo>
                  <a:lnTo>
                    <a:pt x="230" y="227"/>
                  </a:lnTo>
                  <a:lnTo>
                    <a:pt x="221" y="236"/>
                  </a:lnTo>
                  <a:lnTo>
                    <a:pt x="211" y="245"/>
                  </a:lnTo>
                  <a:lnTo>
                    <a:pt x="199" y="251"/>
                  </a:lnTo>
                  <a:lnTo>
                    <a:pt x="188" y="257"/>
                  </a:lnTo>
                  <a:lnTo>
                    <a:pt x="175" y="262"/>
                  </a:lnTo>
                  <a:lnTo>
                    <a:pt x="162" y="265"/>
                  </a:lnTo>
                  <a:lnTo>
                    <a:pt x="150" y="268"/>
                  </a:lnTo>
                  <a:lnTo>
                    <a:pt x="136" y="268"/>
                  </a:lnTo>
                  <a:lnTo>
                    <a:pt x="123" y="268"/>
                  </a:lnTo>
                  <a:lnTo>
                    <a:pt x="111" y="266"/>
                  </a:lnTo>
                  <a:lnTo>
                    <a:pt x="98" y="263"/>
                  </a:lnTo>
                  <a:lnTo>
                    <a:pt x="85" y="260"/>
                  </a:lnTo>
                  <a:lnTo>
                    <a:pt x="74" y="254"/>
                  </a:lnTo>
                  <a:lnTo>
                    <a:pt x="62" y="247"/>
                  </a:lnTo>
                  <a:close/>
                </a:path>
              </a:pathLst>
            </a:custGeom>
            <a:solidFill>
              <a:srgbClr val="006600"/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</p:grpSp>
      <p:grpSp>
        <p:nvGrpSpPr>
          <p:cNvPr id="23" name="Group 133"/>
          <p:cNvGrpSpPr/>
          <p:nvPr/>
        </p:nvGrpSpPr>
        <p:grpSpPr>
          <a:xfrm>
            <a:off x="3018913" y="4682406"/>
            <a:ext cx="2209800" cy="2123218"/>
            <a:chOff x="4727576" y="2781301"/>
            <a:chExt cx="649288" cy="649288"/>
          </a:xfrm>
          <a:solidFill>
            <a:srgbClr val="FFFF00"/>
          </a:solidFill>
          <a:effectLst/>
        </p:grpSpPr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4727576" y="2781301"/>
              <a:ext cx="649288" cy="649288"/>
            </a:xfrm>
            <a:custGeom>
              <a:avLst/>
              <a:gdLst/>
              <a:ahLst/>
              <a:cxnLst>
                <a:cxn ang="0">
                  <a:pos x="810" y="311"/>
                </a:cxn>
                <a:cxn ang="0">
                  <a:pos x="805" y="295"/>
                </a:cxn>
                <a:cxn ang="0">
                  <a:pos x="801" y="278"/>
                </a:cxn>
                <a:cxn ang="0">
                  <a:pos x="790" y="251"/>
                </a:cxn>
                <a:cxn ang="0">
                  <a:pos x="678" y="242"/>
                </a:cxn>
                <a:cxn ang="0">
                  <a:pos x="719" y="136"/>
                </a:cxn>
                <a:cxn ang="0">
                  <a:pos x="701" y="118"/>
                </a:cxn>
                <a:cxn ang="0">
                  <a:pos x="688" y="104"/>
                </a:cxn>
                <a:cxn ang="0">
                  <a:pos x="674" y="92"/>
                </a:cxn>
                <a:cxn ang="0">
                  <a:pos x="567" y="135"/>
                </a:cxn>
                <a:cxn ang="0">
                  <a:pos x="545" y="123"/>
                </a:cxn>
                <a:cxn ang="0">
                  <a:pos x="523" y="13"/>
                </a:cxn>
                <a:cxn ang="0">
                  <a:pos x="506" y="8"/>
                </a:cxn>
                <a:cxn ang="0">
                  <a:pos x="487" y="4"/>
                </a:cxn>
                <a:cxn ang="0">
                  <a:pos x="420" y="92"/>
                </a:cxn>
                <a:cxn ang="0">
                  <a:pos x="407" y="92"/>
                </a:cxn>
                <a:cxn ang="0">
                  <a:pos x="393" y="92"/>
                </a:cxn>
                <a:cxn ang="0">
                  <a:pos x="331" y="4"/>
                </a:cxn>
                <a:cxn ang="0">
                  <a:pos x="303" y="9"/>
                </a:cxn>
                <a:cxn ang="0">
                  <a:pos x="287" y="14"/>
                </a:cxn>
                <a:cxn ang="0">
                  <a:pos x="271" y="20"/>
                </a:cxn>
                <a:cxn ang="0">
                  <a:pos x="254" y="132"/>
                </a:cxn>
                <a:cxn ang="0">
                  <a:pos x="228" y="147"/>
                </a:cxn>
                <a:cxn ang="0">
                  <a:pos x="120" y="114"/>
                </a:cxn>
                <a:cxn ang="0">
                  <a:pos x="96" y="140"/>
                </a:cxn>
                <a:cxn ang="0">
                  <a:pos x="134" y="244"/>
                </a:cxn>
                <a:cxn ang="0">
                  <a:pos x="118" y="273"/>
                </a:cxn>
                <a:cxn ang="0">
                  <a:pos x="11" y="300"/>
                </a:cxn>
                <a:cxn ang="0">
                  <a:pos x="3" y="333"/>
                </a:cxn>
                <a:cxn ang="0">
                  <a:pos x="86" y="403"/>
                </a:cxn>
                <a:cxn ang="0">
                  <a:pos x="87" y="440"/>
                </a:cxn>
                <a:cxn ang="0">
                  <a:pos x="10" y="515"/>
                </a:cxn>
                <a:cxn ang="0">
                  <a:pos x="20" y="548"/>
                </a:cxn>
                <a:cxn ang="0">
                  <a:pos x="126" y="568"/>
                </a:cxn>
                <a:cxn ang="0">
                  <a:pos x="147" y="599"/>
                </a:cxn>
                <a:cxn ang="0">
                  <a:pos x="118" y="702"/>
                </a:cxn>
                <a:cxn ang="0">
                  <a:pos x="142" y="724"/>
                </a:cxn>
                <a:cxn ang="0">
                  <a:pos x="240" y="686"/>
                </a:cxn>
                <a:cxn ang="0">
                  <a:pos x="256" y="695"/>
                </a:cxn>
                <a:cxn ang="0">
                  <a:pos x="272" y="703"/>
                </a:cxn>
                <a:cxn ang="0">
                  <a:pos x="294" y="804"/>
                </a:cxn>
                <a:cxn ang="0">
                  <a:pos x="310" y="809"/>
                </a:cxn>
                <a:cxn ang="0">
                  <a:pos x="326" y="813"/>
                </a:cxn>
                <a:cxn ang="0">
                  <a:pos x="353" y="817"/>
                </a:cxn>
                <a:cxn ang="0">
                  <a:pos x="409" y="732"/>
                </a:cxn>
                <a:cxn ang="0">
                  <a:pos x="426" y="732"/>
                </a:cxn>
                <a:cxn ang="0">
                  <a:pos x="445" y="731"/>
                </a:cxn>
                <a:cxn ang="0">
                  <a:pos x="513" y="807"/>
                </a:cxn>
                <a:cxn ang="0">
                  <a:pos x="527" y="803"/>
                </a:cxn>
                <a:cxn ang="0">
                  <a:pos x="545" y="798"/>
                </a:cxn>
                <a:cxn ang="0">
                  <a:pos x="561" y="693"/>
                </a:cxn>
                <a:cxn ang="0">
                  <a:pos x="576" y="683"/>
                </a:cxn>
                <a:cxn ang="0">
                  <a:pos x="590" y="674"/>
                </a:cxn>
                <a:cxn ang="0">
                  <a:pos x="684" y="717"/>
                </a:cxn>
                <a:cxn ang="0">
                  <a:pos x="712" y="689"/>
                </a:cxn>
                <a:cxn ang="0">
                  <a:pos x="736" y="660"/>
                </a:cxn>
                <a:cxn ang="0">
                  <a:pos x="691" y="558"/>
                </a:cxn>
                <a:cxn ang="0">
                  <a:pos x="801" y="538"/>
                </a:cxn>
                <a:cxn ang="0">
                  <a:pos x="811" y="500"/>
                </a:cxn>
                <a:cxn ang="0">
                  <a:pos x="818" y="462"/>
                </a:cxn>
                <a:cxn ang="0">
                  <a:pos x="725" y="397"/>
                </a:cxn>
              </a:cxnLst>
              <a:rect l="0" t="0" r="r" b="b"/>
              <a:pathLst>
                <a:path w="818" h="817">
                  <a:moveTo>
                    <a:pt x="724" y="379"/>
                  </a:moveTo>
                  <a:lnTo>
                    <a:pt x="813" y="326"/>
                  </a:lnTo>
                  <a:lnTo>
                    <a:pt x="810" y="311"/>
                  </a:lnTo>
                  <a:lnTo>
                    <a:pt x="809" y="306"/>
                  </a:lnTo>
                  <a:lnTo>
                    <a:pt x="808" y="301"/>
                  </a:lnTo>
                  <a:lnTo>
                    <a:pt x="805" y="295"/>
                  </a:lnTo>
                  <a:lnTo>
                    <a:pt x="804" y="291"/>
                  </a:lnTo>
                  <a:lnTo>
                    <a:pt x="802" y="285"/>
                  </a:lnTo>
                  <a:lnTo>
                    <a:pt x="801" y="278"/>
                  </a:lnTo>
                  <a:lnTo>
                    <a:pt x="798" y="272"/>
                  </a:lnTo>
                  <a:lnTo>
                    <a:pt x="796" y="265"/>
                  </a:lnTo>
                  <a:lnTo>
                    <a:pt x="790" y="251"/>
                  </a:lnTo>
                  <a:lnTo>
                    <a:pt x="686" y="256"/>
                  </a:lnTo>
                  <a:lnTo>
                    <a:pt x="681" y="249"/>
                  </a:lnTo>
                  <a:lnTo>
                    <a:pt x="678" y="242"/>
                  </a:lnTo>
                  <a:lnTo>
                    <a:pt x="673" y="235"/>
                  </a:lnTo>
                  <a:lnTo>
                    <a:pt x="668" y="228"/>
                  </a:lnTo>
                  <a:lnTo>
                    <a:pt x="719" y="136"/>
                  </a:lnTo>
                  <a:lnTo>
                    <a:pt x="709" y="126"/>
                  </a:lnTo>
                  <a:lnTo>
                    <a:pt x="705" y="121"/>
                  </a:lnTo>
                  <a:lnTo>
                    <a:pt x="701" y="118"/>
                  </a:lnTo>
                  <a:lnTo>
                    <a:pt x="696" y="113"/>
                  </a:lnTo>
                  <a:lnTo>
                    <a:pt x="691" y="108"/>
                  </a:lnTo>
                  <a:lnTo>
                    <a:pt x="688" y="104"/>
                  </a:lnTo>
                  <a:lnTo>
                    <a:pt x="683" y="100"/>
                  </a:lnTo>
                  <a:lnTo>
                    <a:pt x="679" y="96"/>
                  </a:lnTo>
                  <a:lnTo>
                    <a:pt x="674" y="92"/>
                  </a:lnTo>
                  <a:lnTo>
                    <a:pt x="663" y="83"/>
                  </a:lnTo>
                  <a:lnTo>
                    <a:pt x="574" y="140"/>
                  </a:lnTo>
                  <a:lnTo>
                    <a:pt x="567" y="135"/>
                  </a:lnTo>
                  <a:lnTo>
                    <a:pt x="560" y="132"/>
                  </a:lnTo>
                  <a:lnTo>
                    <a:pt x="552" y="127"/>
                  </a:lnTo>
                  <a:lnTo>
                    <a:pt x="545" y="123"/>
                  </a:lnTo>
                  <a:lnTo>
                    <a:pt x="543" y="19"/>
                  </a:lnTo>
                  <a:lnTo>
                    <a:pt x="529" y="14"/>
                  </a:lnTo>
                  <a:lnTo>
                    <a:pt x="523" y="13"/>
                  </a:lnTo>
                  <a:lnTo>
                    <a:pt x="517" y="11"/>
                  </a:lnTo>
                  <a:lnTo>
                    <a:pt x="512" y="9"/>
                  </a:lnTo>
                  <a:lnTo>
                    <a:pt x="506" y="8"/>
                  </a:lnTo>
                  <a:lnTo>
                    <a:pt x="500" y="6"/>
                  </a:lnTo>
                  <a:lnTo>
                    <a:pt x="493" y="5"/>
                  </a:lnTo>
                  <a:lnTo>
                    <a:pt x="487" y="4"/>
                  </a:lnTo>
                  <a:lnTo>
                    <a:pt x="482" y="2"/>
                  </a:lnTo>
                  <a:lnTo>
                    <a:pt x="467" y="0"/>
                  </a:lnTo>
                  <a:lnTo>
                    <a:pt x="420" y="92"/>
                  </a:lnTo>
                  <a:lnTo>
                    <a:pt x="415" y="92"/>
                  </a:lnTo>
                  <a:lnTo>
                    <a:pt x="410" y="92"/>
                  </a:lnTo>
                  <a:lnTo>
                    <a:pt x="407" y="92"/>
                  </a:lnTo>
                  <a:lnTo>
                    <a:pt x="402" y="92"/>
                  </a:lnTo>
                  <a:lnTo>
                    <a:pt x="398" y="92"/>
                  </a:lnTo>
                  <a:lnTo>
                    <a:pt x="393" y="92"/>
                  </a:lnTo>
                  <a:lnTo>
                    <a:pt x="388" y="94"/>
                  </a:lnTo>
                  <a:lnTo>
                    <a:pt x="384" y="94"/>
                  </a:lnTo>
                  <a:lnTo>
                    <a:pt x="331" y="4"/>
                  </a:lnTo>
                  <a:lnTo>
                    <a:pt x="316" y="7"/>
                  </a:lnTo>
                  <a:lnTo>
                    <a:pt x="310" y="8"/>
                  </a:lnTo>
                  <a:lnTo>
                    <a:pt x="303" y="9"/>
                  </a:lnTo>
                  <a:lnTo>
                    <a:pt x="297" y="11"/>
                  </a:lnTo>
                  <a:lnTo>
                    <a:pt x="293" y="13"/>
                  </a:lnTo>
                  <a:lnTo>
                    <a:pt x="287" y="14"/>
                  </a:lnTo>
                  <a:lnTo>
                    <a:pt x="281" y="16"/>
                  </a:lnTo>
                  <a:lnTo>
                    <a:pt x="277" y="17"/>
                  </a:lnTo>
                  <a:lnTo>
                    <a:pt x="271" y="20"/>
                  </a:lnTo>
                  <a:lnTo>
                    <a:pt x="257" y="24"/>
                  </a:lnTo>
                  <a:lnTo>
                    <a:pt x="262" y="127"/>
                  </a:lnTo>
                  <a:lnTo>
                    <a:pt x="254" y="132"/>
                  </a:lnTo>
                  <a:lnTo>
                    <a:pt x="244" y="136"/>
                  </a:lnTo>
                  <a:lnTo>
                    <a:pt x="236" y="142"/>
                  </a:lnTo>
                  <a:lnTo>
                    <a:pt x="228" y="147"/>
                  </a:lnTo>
                  <a:lnTo>
                    <a:pt x="139" y="97"/>
                  </a:lnTo>
                  <a:lnTo>
                    <a:pt x="128" y="106"/>
                  </a:lnTo>
                  <a:lnTo>
                    <a:pt x="120" y="114"/>
                  </a:lnTo>
                  <a:lnTo>
                    <a:pt x="111" y="122"/>
                  </a:lnTo>
                  <a:lnTo>
                    <a:pt x="103" y="132"/>
                  </a:lnTo>
                  <a:lnTo>
                    <a:pt x="96" y="140"/>
                  </a:lnTo>
                  <a:lnTo>
                    <a:pt x="86" y="151"/>
                  </a:lnTo>
                  <a:lnTo>
                    <a:pt x="140" y="235"/>
                  </a:lnTo>
                  <a:lnTo>
                    <a:pt x="134" y="244"/>
                  </a:lnTo>
                  <a:lnTo>
                    <a:pt x="128" y="254"/>
                  </a:lnTo>
                  <a:lnTo>
                    <a:pt x="122" y="264"/>
                  </a:lnTo>
                  <a:lnTo>
                    <a:pt x="118" y="273"/>
                  </a:lnTo>
                  <a:lnTo>
                    <a:pt x="19" y="274"/>
                  </a:lnTo>
                  <a:lnTo>
                    <a:pt x="14" y="288"/>
                  </a:lnTo>
                  <a:lnTo>
                    <a:pt x="11" y="300"/>
                  </a:lnTo>
                  <a:lnTo>
                    <a:pt x="8" y="310"/>
                  </a:lnTo>
                  <a:lnTo>
                    <a:pt x="5" y="322"/>
                  </a:lnTo>
                  <a:lnTo>
                    <a:pt x="3" y="333"/>
                  </a:lnTo>
                  <a:lnTo>
                    <a:pt x="0" y="348"/>
                  </a:lnTo>
                  <a:lnTo>
                    <a:pt x="87" y="392"/>
                  </a:lnTo>
                  <a:lnTo>
                    <a:pt x="86" y="403"/>
                  </a:lnTo>
                  <a:lnTo>
                    <a:pt x="86" y="416"/>
                  </a:lnTo>
                  <a:lnTo>
                    <a:pt x="86" y="428"/>
                  </a:lnTo>
                  <a:lnTo>
                    <a:pt x="87" y="440"/>
                  </a:lnTo>
                  <a:lnTo>
                    <a:pt x="4" y="490"/>
                  </a:lnTo>
                  <a:lnTo>
                    <a:pt x="7" y="504"/>
                  </a:lnTo>
                  <a:lnTo>
                    <a:pt x="10" y="515"/>
                  </a:lnTo>
                  <a:lnTo>
                    <a:pt x="13" y="527"/>
                  </a:lnTo>
                  <a:lnTo>
                    <a:pt x="16" y="537"/>
                  </a:lnTo>
                  <a:lnTo>
                    <a:pt x="20" y="548"/>
                  </a:lnTo>
                  <a:lnTo>
                    <a:pt x="25" y="561"/>
                  </a:lnTo>
                  <a:lnTo>
                    <a:pt x="120" y="557"/>
                  </a:lnTo>
                  <a:lnTo>
                    <a:pt x="126" y="568"/>
                  </a:lnTo>
                  <a:lnTo>
                    <a:pt x="133" y="579"/>
                  </a:lnTo>
                  <a:lnTo>
                    <a:pt x="140" y="589"/>
                  </a:lnTo>
                  <a:lnTo>
                    <a:pt x="147" y="599"/>
                  </a:lnTo>
                  <a:lnTo>
                    <a:pt x="99" y="683"/>
                  </a:lnTo>
                  <a:lnTo>
                    <a:pt x="110" y="694"/>
                  </a:lnTo>
                  <a:lnTo>
                    <a:pt x="118" y="702"/>
                  </a:lnTo>
                  <a:lnTo>
                    <a:pt x="126" y="709"/>
                  </a:lnTo>
                  <a:lnTo>
                    <a:pt x="134" y="717"/>
                  </a:lnTo>
                  <a:lnTo>
                    <a:pt x="142" y="724"/>
                  </a:lnTo>
                  <a:lnTo>
                    <a:pt x="154" y="734"/>
                  </a:lnTo>
                  <a:lnTo>
                    <a:pt x="234" y="682"/>
                  </a:lnTo>
                  <a:lnTo>
                    <a:pt x="240" y="686"/>
                  </a:lnTo>
                  <a:lnTo>
                    <a:pt x="244" y="689"/>
                  </a:lnTo>
                  <a:lnTo>
                    <a:pt x="250" y="693"/>
                  </a:lnTo>
                  <a:lnTo>
                    <a:pt x="256" y="695"/>
                  </a:lnTo>
                  <a:lnTo>
                    <a:pt x="261" y="698"/>
                  </a:lnTo>
                  <a:lnTo>
                    <a:pt x="266" y="701"/>
                  </a:lnTo>
                  <a:lnTo>
                    <a:pt x="272" y="703"/>
                  </a:lnTo>
                  <a:lnTo>
                    <a:pt x="278" y="705"/>
                  </a:lnTo>
                  <a:lnTo>
                    <a:pt x="279" y="800"/>
                  </a:lnTo>
                  <a:lnTo>
                    <a:pt x="294" y="804"/>
                  </a:lnTo>
                  <a:lnTo>
                    <a:pt x="300" y="806"/>
                  </a:lnTo>
                  <a:lnTo>
                    <a:pt x="304" y="808"/>
                  </a:lnTo>
                  <a:lnTo>
                    <a:pt x="310" y="809"/>
                  </a:lnTo>
                  <a:lnTo>
                    <a:pt x="316" y="810"/>
                  </a:lnTo>
                  <a:lnTo>
                    <a:pt x="321" y="811"/>
                  </a:lnTo>
                  <a:lnTo>
                    <a:pt x="326" y="813"/>
                  </a:lnTo>
                  <a:lnTo>
                    <a:pt x="332" y="814"/>
                  </a:lnTo>
                  <a:lnTo>
                    <a:pt x="338" y="815"/>
                  </a:lnTo>
                  <a:lnTo>
                    <a:pt x="353" y="817"/>
                  </a:lnTo>
                  <a:lnTo>
                    <a:pt x="397" y="732"/>
                  </a:lnTo>
                  <a:lnTo>
                    <a:pt x="402" y="732"/>
                  </a:lnTo>
                  <a:lnTo>
                    <a:pt x="409" y="732"/>
                  </a:lnTo>
                  <a:lnTo>
                    <a:pt x="415" y="732"/>
                  </a:lnTo>
                  <a:lnTo>
                    <a:pt x="421" y="732"/>
                  </a:lnTo>
                  <a:lnTo>
                    <a:pt x="426" y="732"/>
                  </a:lnTo>
                  <a:lnTo>
                    <a:pt x="433" y="732"/>
                  </a:lnTo>
                  <a:lnTo>
                    <a:pt x="439" y="731"/>
                  </a:lnTo>
                  <a:lnTo>
                    <a:pt x="445" y="731"/>
                  </a:lnTo>
                  <a:lnTo>
                    <a:pt x="494" y="813"/>
                  </a:lnTo>
                  <a:lnTo>
                    <a:pt x="508" y="808"/>
                  </a:lnTo>
                  <a:lnTo>
                    <a:pt x="513" y="807"/>
                  </a:lnTo>
                  <a:lnTo>
                    <a:pt x="519" y="806"/>
                  </a:lnTo>
                  <a:lnTo>
                    <a:pt x="523" y="804"/>
                  </a:lnTo>
                  <a:lnTo>
                    <a:pt x="527" y="803"/>
                  </a:lnTo>
                  <a:lnTo>
                    <a:pt x="532" y="801"/>
                  </a:lnTo>
                  <a:lnTo>
                    <a:pt x="539" y="800"/>
                  </a:lnTo>
                  <a:lnTo>
                    <a:pt x="545" y="798"/>
                  </a:lnTo>
                  <a:lnTo>
                    <a:pt x="552" y="795"/>
                  </a:lnTo>
                  <a:lnTo>
                    <a:pt x="566" y="789"/>
                  </a:lnTo>
                  <a:lnTo>
                    <a:pt x="561" y="693"/>
                  </a:lnTo>
                  <a:lnTo>
                    <a:pt x="566" y="689"/>
                  </a:lnTo>
                  <a:lnTo>
                    <a:pt x="572" y="687"/>
                  </a:lnTo>
                  <a:lnTo>
                    <a:pt x="576" y="683"/>
                  </a:lnTo>
                  <a:lnTo>
                    <a:pt x="581" y="680"/>
                  </a:lnTo>
                  <a:lnTo>
                    <a:pt x="585" y="678"/>
                  </a:lnTo>
                  <a:lnTo>
                    <a:pt x="590" y="674"/>
                  </a:lnTo>
                  <a:lnTo>
                    <a:pt x="595" y="672"/>
                  </a:lnTo>
                  <a:lnTo>
                    <a:pt x="599" y="669"/>
                  </a:lnTo>
                  <a:lnTo>
                    <a:pt x="684" y="717"/>
                  </a:lnTo>
                  <a:lnTo>
                    <a:pt x="696" y="705"/>
                  </a:lnTo>
                  <a:lnTo>
                    <a:pt x="704" y="697"/>
                  </a:lnTo>
                  <a:lnTo>
                    <a:pt x="712" y="689"/>
                  </a:lnTo>
                  <a:lnTo>
                    <a:pt x="720" y="680"/>
                  </a:lnTo>
                  <a:lnTo>
                    <a:pt x="727" y="672"/>
                  </a:lnTo>
                  <a:lnTo>
                    <a:pt x="736" y="660"/>
                  </a:lnTo>
                  <a:lnTo>
                    <a:pt x="682" y="575"/>
                  </a:lnTo>
                  <a:lnTo>
                    <a:pt x="687" y="566"/>
                  </a:lnTo>
                  <a:lnTo>
                    <a:pt x="691" y="558"/>
                  </a:lnTo>
                  <a:lnTo>
                    <a:pt x="695" y="549"/>
                  </a:lnTo>
                  <a:lnTo>
                    <a:pt x="699" y="539"/>
                  </a:lnTo>
                  <a:lnTo>
                    <a:pt x="801" y="538"/>
                  </a:lnTo>
                  <a:lnTo>
                    <a:pt x="805" y="523"/>
                  </a:lnTo>
                  <a:lnTo>
                    <a:pt x="809" y="512"/>
                  </a:lnTo>
                  <a:lnTo>
                    <a:pt x="811" y="500"/>
                  </a:lnTo>
                  <a:lnTo>
                    <a:pt x="813" y="489"/>
                  </a:lnTo>
                  <a:lnTo>
                    <a:pt x="816" y="477"/>
                  </a:lnTo>
                  <a:lnTo>
                    <a:pt x="818" y="462"/>
                  </a:lnTo>
                  <a:lnTo>
                    <a:pt x="726" y="415"/>
                  </a:lnTo>
                  <a:lnTo>
                    <a:pt x="726" y="406"/>
                  </a:lnTo>
                  <a:lnTo>
                    <a:pt x="725" y="397"/>
                  </a:lnTo>
                  <a:lnTo>
                    <a:pt x="725" y="388"/>
                  </a:lnTo>
                  <a:lnTo>
                    <a:pt x="724" y="3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4764088" y="2817813"/>
              <a:ext cx="577850" cy="576263"/>
            </a:xfrm>
            <a:custGeom>
              <a:avLst/>
              <a:gdLst/>
              <a:ahLst/>
              <a:cxnLst>
                <a:cxn ang="0">
                  <a:pos x="638" y="339"/>
                </a:cxn>
                <a:cxn ang="0">
                  <a:pos x="640" y="381"/>
                </a:cxn>
                <a:cxn ang="0">
                  <a:pos x="726" y="443"/>
                </a:cxn>
                <a:cxn ang="0">
                  <a:pos x="724" y="452"/>
                </a:cxn>
                <a:cxn ang="0">
                  <a:pos x="615" y="480"/>
                </a:cxn>
                <a:cxn ang="0">
                  <a:pos x="595" y="518"/>
                </a:cxn>
                <a:cxn ang="0">
                  <a:pos x="637" y="613"/>
                </a:cxn>
                <a:cxn ang="0">
                  <a:pos x="632" y="620"/>
                </a:cxn>
                <a:cxn ang="0">
                  <a:pos x="532" y="587"/>
                </a:cxn>
                <a:cxn ang="0">
                  <a:pos x="513" y="601"/>
                </a:cxn>
                <a:cxn ang="0">
                  <a:pos x="492" y="612"/>
                </a:cxn>
                <a:cxn ang="0">
                  <a:pos x="478" y="716"/>
                </a:cxn>
                <a:cxn ang="0">
                  <a:pos x="469" y="718"/>
                </a:cxn>
                <a:cxn ang="0">
                  <a:pos x="406" y="642"/>
                </a:cxn>
                <a:cxn ang="0">
                  <a:pos x="382" y="646"/>
                </a:cxn>
                <a:cxn ang="0">
                  <a:pos x="356" y="646"/>
                </a:cxn>
                <a:cxn ang="0">
                  <a:pos x="326" y="644"/>
                </a:cxn>
                <a:cxn ang="0">
                  <a:pos x="279" y="724"/>
                </a:cxn>
                <a:cxn ang="0">
                  <a:pos x="272" y="632"/>
                </a:cxn>
                <a:cxn ang="0">
                  <a:pos x="245" y="620"/>
                </a:cxn>
                <a:cxn ang="0">
                  <a:pos x="222" y="610"/>
                </a:cxn>
                <a:cxn ang="0">
                  <a:pos x="200" y="596"/>
                </a:cxn>
                <a:cxn ang="0">
                  <a:pos x="110" y="635"/>
                </a:cxn>
                <a:cxn ang="0">
                  <a:pos x="104" y="631"/>
                </a:cxn>
                <a:cxn ang="0">
                  <a:pos x="136" y="533"/>
                </a:cxn>
                <a:cxn ang="0">
                  <a:pos x="121" y="512"/>
                </a:cxn>
                <a:cxn ang="0">
                  <a:pos x="109" y="490"/>
                </a:cxn>
                <a:cxn ang="0">
                  <a:pos x="7" y="473"/>
                </a:cxn>
                <a:cxn ang="0">
                  <a:pos x="6" y="467"/>
                </a:cxn>
                <a:cxn ang="0">
                  <a:pos x="83" y="402"/>
                </a:cxn>
                <a:cxn ang="0">
                  <a:pos x="81" y="353"/>
                </a:cxn>
                <a:cxn ang="0">
                  <a:pos x="0" y="279"/>
                </a:cxn>
                <a:cxn ang="0">
                  <a:pos x="2" y="271"/>
                </a:cxn>
                <a:cxn ang="0">
                  <a:pos x="103" y="255"/>
                </a:cxn>
                <a:cxn ang="0">
                  <a:pos x="125" y="215"/>
                </a:cxn>
                <a:cxn ang="0">
                  <a:pos x="90" y="110"/>
                </a:cxn>
                <a:cxn ang="0">
                  <a:pos x="97" y="103"/>
                </a:cxn>
                <a:cxn ang="0">
                  <a:pos x="195" y="141"/>
                </a:cxn>
                <a:cxn ang="0">
                  <a:pos x="212" y="129"/>
                </a:cxn>
                <a:cxn ang="0">
                  <a:pos x="232" y="118"/>
                </a:cxn>
                <a:cxn ang="0">
                  <a:pos x="257" y="106"/>
                </a:cxn>
                <a:cxn ang="0">
                  <a:pos x="257" y="6"/>
                </a:cxn>
                <a:cxn ang="0">
                  <a:pos x="316" y="90"/>
                </a:cxn>
                <a:cxn ang="0">
                  <a:pos x="342" y="88"/>
                </a:cxn>
                <a:cxn ang="0">
                  <a:pos x="363" y="87"/>
                </a:cxn>
                <a:cxn ang="0">
                  <a:pos x="384" y="88"/>
                </a:cxn>
                <a:cxn ang="0">
                  <a:pos x="447" y="1"/>
                </a:cxn>
                <a:cxn ang="0">
                  <a:pos x="456" y="4"/>
                </a:cxn>
                <a:cxn ang="0">
                  <a:pos x="476" y="112"/>
                </a:cxn>
                <a:cxn ang="0">
                  <a:pos x="494" y="121"/>
                </a:cxn>
                <a:cxn ang="0">
                  <a:pos x="511" y="132"/>
                </a:cxn>
                <a:cxn ang="0">
                  <a:pos x="613" y="88"/>
                </a:cxn>
                <a:cxn ang="0">
                  <a:pos x="620" y="95"/>
                </a:cxn>
                <a:cxn ang="0">
                  <a:pos x="582" y="196"/>
                </a:cxn>
                <a:cxn ang="0">
                  <a:pos x="604" y="230"/>
                </a:cxn>
                <a:cxn ang="0">
                  <a:pos x="717" y="248"/>
                </a:cxn>
                <a:cxn ang="0">
                  <a:pos x="719" y="258"/>
                </a:cxn>
              </a:cxnLst>
              <a:rect l="0" t="0" r="r" b="b"/>
              <a:pathLst>
                <a:path w="727" h="725">
                  <a:moveTo>
                    <a:pt x="634" y="313"/>
                  </a:moveTo>
                  <a:lnTo>
                    <a:pt x="636" y="325"/>
                  </a:lnTo>
                  <a:lnTo>
                    <a:pt x="638" y="339"/>
                  </a:lnTo>
                  <a:lnTo>
                    <a:pt x="640" y="353"/>
                  </a:lnTo>
                  <a:lnTo>
                    <a:pt x="640" y="367"/>
                  </a:lnTo>
                  <a:lnTo>
                    <a:pt x="640" y="381"/>
                  </a:lnTo>
                  <a:lnTo>
                    <a:pt x="638" y="393"/>
                  </a:lnTo>
                  <a:lnTo>
                    <a:pt x="727" y="439"/>
                  </a:lnTo>
                  <a:lnTo>
                    <a:pt x="726" y="443"/>
                  </a:lnTo>
                  <a:lnTo>
                    <a:pt x="726" y="445"/>
                  </a:lnTo>
                  <a:lnTo>
                    <a:pt x="725" y="449"/>
                  </a:lnTo>
                  <a:lnTo>
                    <a:pt x="724" y="452"/>
                  </a:lnTo>
                  <a:lnTo>
                    <a:pt x="626" y="453"/>
                  </a:lnTo>
                  <a:lnTo>
                    <a:pt x="621" y="466"/>
                  </a:lnTo>
                  <a:lnTo>
                    <a:pt x="615" y="480"/>
                  </a:lnTo>
                  <a:lnTo>
                    <a:pt x="610" y="493"/>
                  </a:lnTo>
                  <a:lnTo>
                    <a:pt x="603" y="506"/>
                  </a:lnTo>
                  <a:lnTo>
                    <a:pt x="595" y="518"/>
                  </a:lnTo>
                  <a:lnTo>
                    <a:pt x="588" y="529"/>
                  </a:lnTo>
                  <a:lnTo>
                    <a:pt x="640" y="611"/>
                  </a:lnTo>
                  <a:lnTo>
                    <a:pt x="637" y="613"/>
                  </a:lnTo>
                  <a:lnTo>
                    <a:pt x="636" y="616"/>
                  </a:lnTo>
                  <a:lnTo>
                    <a:pt x="634" y="618"/>
                  </a:lnTo>
                  <a:lnTo>
                    <a:pt x="632" y="620"/>
                  </a:lnTo>
                  <a:lnTo>
                    <a:pt x="549" y="573"/>
                  </a:lnTo>
                  <a:lnTo>
                    <a:pt x="538" y="582"/>
                  </a:lnTo>
                  <a:lnTo>
                    <a:pt x="532" y="587"/>
                  </a:lnTo>
                  <a:lnTo>
                    <a:pt x="526" y="591"/>
                  </a:lnTo>
                  <a:lnTo>
                    <a:pt x="520" y="596"/>
                  </a:lnTo>
                  <a:lnTo>
                    <a:pt x="513" y="601"/>
                  </a:lnTo>
                  <a:lnTo>
                    <a:pt x="506" y="604"/>
                  </a:lnTo>
                  <a:lnTo>
                    <a:pt x="499" y="609"/>
                  </a:lnTo>
                  <a:lnTo>
                    <a:pt x="492" y="612"/>
                  </a:lnTo>
                  <a:lnTo>
                    <a:pt x="485" y="616"/>
                  </a:lnTo>
                  <a:lnTo>
                    <a:pt x="474" y="623"/>
                  </a:lnTo>
                  <a:lnTo>
                    <a:pt x="478" y="716"/>
                  </a:lnTo>
                  <a:lnTo>
                    <a:pt x="475" y="717"/>
                  </a:lnTo>
                  <a:lnTo>
                    <a:pt x="471" y="717"/>
                  </a:lnTo>
                  <a:lnTo>
                    <a:pt x="469" y="718"/>
                  </a:lnTo>
                  <a:lnTo>
                    <a:pt x="467" y="719"/>
                  </a:lnTo>
                  <a:lnTo>
                    <a:pt x="420" y="640"/>
                  </a:lnTo>
                  <a:lnTo>
                    <a:pt x="406" y="642"/>
                  </a:lnTo>
                  <a:lnTo>
                    <a:pt x="398" y="643"/>
                  </a:lnTo>
                  <a:lnTo>
                    <a:pt x="390" y="644"/>
                  </a:lnTo>
                  <a:lnTo>
                    <a:pt x="382" y="646"/>
                  </a:lnTo>
                  <a:lnTo>
                    <a:pt x="374" y="646"/>
                  </a:lnTo>
                  <a:lnTo>
                    <a:pt x="364" y="646"/>
                  </a:lnTo>
                  <a:lnTo>
                    <a:pt x="356" y="646"/>
                  </a:lnTo>
                  <a:lnTo>
                    <a:pt x="348" y="646"/>
                  </a:lnTo>
                  <a:lnTo>
                    <a:pt x="340" y="646"/>
                  </a:lnTo>
                  <a:lnTo>
                    <a:pt x="326" y="644"/>
                  </a:lnTo>
                  <a:lnTo>
                    <a:pt x="284" y="725"/>
                  </a:lnTo>
                  <a:lnTo>
                    <a:pt x="281" y="725"/>
                  </a:lnTo>
                  <a:lnTo>
                    <a:pt x="279" y="724"/>
                  </a:lnTo>
                  <a:lnTo>
                    <a:pt x="276" y="724"/>
                  </a:lnTo>
                  <a:lnTo>
                    <a:pt x="273" y="723"/>
                  </a:lnTo>
                  <a:lnTo>
                    <a:pt x="272" y="632"/>
                  </a:lnTo>
                  <a:lnTo>
                    <a:pt x="260" y="627"/>
                  </a:lnTo>
                  <a:lnTo>
                    <a:pt x="251" y="624"/>
                  </a:lnTo>
                  <a:lnTo>
                    <a:pt x="245" y="620"/>
                  </a:lnTo>
                  <a:lnTo>
                    <a:pt x="236" y="617"/>
                  </a:lnTo>
                  <a:lnTo>
                    <a:pt x="228" y="613"/>
                  </a:lnTo>
                  <a:lnTo>
                    <a:pt x="222" y="610"/>
                  </a:lnTo>
                  <a:lnTo>
                    <a:pt x="213" y="605"/>
                  </a:lnTo>
                  <a:lnTo>
                    <a:pt x="207" y="601"/>
                  </a:lnTo>
                  <a:lnTo>
                    <a:pt x="200" y="596"/>
                  </a:lnTo>
                  <a:lnTo>
                    <a:pt x="189" y="588"/>
                  </a:lnTo>
                  <a:lnTo>
                    <a:pt x="111" y="637"/>
                  </a:lnTo>
                  <a:lnTo>
                    <a:pt x="110" y="635"/>
                  </a:lnTo>
                  <a:lnTo>
                    <a:pt x="108" y="634"/>
                  </a:lnTo>
                  <a:lnTo>
                    <a:pt x="106" y="632"/>
                  </a:lnTo>
                  <a:lnTo>
                    <a:pt x="104" y="631"/>
                  </a:lnTo>
                  <a:lnTo>
                    <a:pt x="149" y="550"/>
                  </a:lnTo>
                  <a:lnTo>
                    <a:pt x="141" y="540"/>
                  </a:lnTo>
                  <a:lnTo>
                    <a:pt x="136" y="533"/>
                  </a:lnTo>
                  <a:lnTo>
                    <a:pt x="131" y="526"/>
                  </a:lnTo>
                  <a:lnTo>
                    <a:pt x="126" y="519"/>
                  </a:lnTo>
                  <a:lnTo>
                    <a:pt x="121" y="512"/>
                  </a:lnTo>
                  <a:lnTo>
                    <a:pt x="117" y="505"/>
                  </a:lnTo>
                  <a:lnTo>
                    <a:pt x="113" y="497"/>
                  </a:lnTo>
                  <a:lnTo>
                    <a:pt x="109" y="490"/>
                  </a:lnTo>
                  <a:lnTo>
                    <a:pt x="105" y="482"/>
                  </a:lnTo>
                  <a:lnTo>
                    <a:pt x="99" y="469"/>
                  </a:lnTo>
                  <a:lnTo>
                    <a:pt x="7" y="473"/>
                  </a:lnTo>
                  <a:lnTo>
                    <a:pt x="6" y="470"/>
                  </a:lnTo>
                  <a:lnTo>
                    <a:pt x="6" y="469"/>
                  </a:lnTo>
                  <a:lnTo>
                    <a:pt x="6" y="467"/>
                  </a:lnTo>
                  <a:lnTo>
                    <a:pt x="5" y="463"/>
                  </a:lnTo>
                  <a:lnTo>
                    <a:pt x="84" y="415"/>
                  </a:lnTo>
                  <a:lnTo>
                    <a:pt x="83" y="402"/>
                  </a:lnTo>
                  <a:lnTo>
                    <a:pt x="81" y="385"/>
                  </a:lnTo>
                  <a:lnTo>
                    <a:pt x="81" y="369"/>
                  </a:lnTo>
                  <a:lnTo>
                    <a:pt x="81" y="353"/>
                  </a:lnTo>
                  <a:lnTo>
                    <a:pt x="82" y="337"/>
                  </a:lnTo>
                  <a:lnTo>
                    <a:pt x="83" y="323"/>
                  </a:lnTo>
                  <a:lnTo>
                    <a:pt x="0" y="279"/>
                  </a:lnTo>
                  <a:lnTo>
                    <a:pt x="2" y="277"/>
                  </a:lnTo>
                  <a:lnTo>
                    <a:pt x="2" y="273"/>
                  </a:lnTo>
                  <a:lnTo>
                    <a:pt x="2" y="271"/>
                  </a:lnTo>
                  <a:lnTo>
                    <a:pt x="3" y="269"/>
                  </a:lnTo>
                  <a:lnTo>
                    <a:pt x="98" y="268"/>
                  </a:lnTo>
                  <a:lnTo>
                    <a:pt x="103" y="255"/>
                  </a:lnTo>
                  <a:lnTo>
                    <a:pt x="110" y="242"/>
                  </a:lnTo>
                  <a:lnTo>
                    <a:pt x="117" y="228"/>
                  </a:lnTo>
                  <a:lnTo>
                    <a:pt x="125" y="215"/>
                  </a:lnTo>
                  <a:lnTo>
                    <a:pt x="134" y="202"/>
                  </a:lnTo>
                  <a:lnTo>
                    <a:pt x="142" y="190"/>
                  </a:lnTo>
                  <a:lnTo>
                    <a:pt x="90" y="110"/>
                  </a:lnTo>
                  <a:lnTo>
                    <a:pt x="93" y="107"/>
                  </a:lnTo>
                  <a:lnTo>
                    <a:pt x="95" y="105"/>
                  </a:lnTo>
                  <a:lnTo>
                    <a:pt x="97" y="103"/>
                  </a:lnTo>
                  <a:lnTo>
                    <a:pt x="99" y="101"/>
                  </a:lnTo>
                  <a:lnTo>
                    <a:pt x="185" y="149"/>
                  </a:lnTo>
                  <a:lnTo>
                    <a:pt x="195" y="141"/>
                  </a:lnTo>
                  <a:lnTo>
                    <a:pt x="201" y="136"/>
                  </a:lnTo>
                  <a:lnTo>
                    <a:pt x="207" y="133"/>
                  </a:lnTo>
                  <a:lnTo>
                    <a:pt x="212" y="129"/>
                  </a:lnTo>
                  <a:lnTo>
                    <a:pt x="219" y="125"/>
                  </a:lnTo>
                  <a:lnTo>
                    <a:pt x="225" y="121"/>
                  </a:lnTo>
                  <a:lnTo>
                    <a:pt x="232" y="118"/>
                  </a:lnTo>
                  <a:lnTo>
                    <a:pt x="238" y="115"/>
                  </a:lnTo>
                  <a:lnTo>
                    <a:pt x="245" y="112"/>
                  </a:lnTo>
                  <a:lnTo>
                    <a:pt x="257" y="106"/>
                  </a:lnTo>
                  <a:lnTo>
                    <a:pt x="253" y="7"/>
                  </a:lnTo>
                  <a:lnTo>
                    <a:pt x="255" y="7"/>
                  </a:lnTo>
                  <a:lnTo>
                    <a:pt x="257" y="6"/>
                  </a:lnTo>
                  <a:lnTo>
                    <a:pt x="261" y="5"/>
                  </a:lnTo>
                  <a:lnTo>
                    <a:pt x="265" y="4"/>
                  </a:lnTo>
                  <a:lnTo>
                    <a:pt x="316" y="90"/>
                  </a:lnTo>
                  <a:lnTo>
                    <a:pt x="330" y="89"/>
                  </a:lnTo>
                  <a:lnTo>
                    <a:pt x="337" y="88"/>
                  </a:lnTo>
                  <a:lnTo>
                    <a:pt x="342" y="88"/>
                  </a:lnTo>
                  <a:lnTo>
                    <a:pt x="349" y="88"/>
                  </a:lnTo>
                  <a:lnTo>
                    <a:pt x="356" y="87"/>
                  </a:lnTo>
                  <a:lnTo>
                    <a:pt x="363" y="87"/>
                  </a:lnTo>
                  <a:lnTo>
                    <a:pt x="370" y="87"/>
                  </a:lnTo>
                  <a:lnTo>
                    <a:pt x="377" y="88"/>
                  </a:lnTo>
                  <a:lnTo>
                    <a:pt x="384" y="88"/>
                  </a:lnTo>
                  <a:lnTo>
                    <a:pt x="398" y="89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51" y="1"/>
                  </a:lnTo>
                  <a:lnTo>
                    <a:pt x="453" y="3"/>
                  </a:lnTo>
                  <a:lnTo>
                    <a:pt x="456" y="4"/>
                  </a:lnTo>
                  <a:lnTo>
                    <a:pt x="458" y="104"/>
                  </a:lnTo>
                  <a:lnTo>
                    <a:pt x="470" y="110"/>
                  </a:lnTo>
                  <a:lnTo>
                    <a:pt x="476" y="112"/>
                  </a:lnTo>
                  <a:lnTo>
                    <a:pt x="482" y="115"/>
                  </a:lnTo>
                  <a:lnTo>
                    <a:pt x="489" y="118"/>
                  </a:lnTo>
                  <a:lnTo>
                    <a:pt x="494" y="121"/>
                  </a:lnTo>
                  <a:lnTo>
                    <a:pt x="500" y="125"/>
                  </a:lnTo>
                  <a:lnTo>
                    <a:pt x="506" y="128"/>
                  </a:lnTo>
                  <a:lnTo>
                    <a:pt x="511" y="132"/>
                  </a:lnTo>
                  <a:lnTo>
                    <a:pt x="516" y="135"/>
                  </a:lnTo>
                  <a:lnTo>
                    <a:pt x="528" y="142"/>
                  </a:lnTo>
                  <a:lnTo>
                    <a:pt x="613" y="88"/>
                  </a:lnTo>
                  <a:lnTo>
                    <a:pt x="615" y="90"/>
                  </a:lnTo>
                  <a:lnTo>
                    <a:pt x="618" y="92"/>
                  </a:lnTo>
                  <a:lnTo>
                    <a:pt x="620" y="95"/>
                  </a:lnTo>
                  <a:lnTo>
                    <a:pt x="622" y="97"/>
                  </a:lnTo>
                  <a:lnTo>
                    <a:pt x="574" y="186"/>
                  </a:lnTo>
                  <a:lnTo>
                    <a:pt x="582" y="196"/>
                  </a:lnTo>
                  <a:lnTo>
                    <a:pt x="590" y="207"/>
                  </a:lnTo>
                  <a:lnTo>
                    <a:pt x="597" y="218"/>
                  </a:lnTo>
                  <a:lnTo>
                    <a:pt x="604" y="230"/>
                  </a:lnTo>
                  <a:lnTo>
                    <a:pt x="610" y="241"/>
                  </a:lnTo>
                  <a:lnTo>
                    <a:pt x="615" y="253"/>
                  </a:lnTo>
                  <a:lnTo>
                    <a:pt x="717" y="248"/>
                  </a:lnTo>
                  <a:lnTo>
                    <a:pt x="718" y="251"/>
                  </a:lnTo>
                  <a:lnTo>
                    <a:pt x="719" y="255"/>
                  </a:lnTo>
                  <a:lnTo>
                    <a:pt x="719" y="258"/>
                  </a:lnTo>
                  <a:lnTo>
                    <a:pt x="720" y="261"/>
                  </a:lnTo>
                  <a:lnTo>
                    <a:pt x="634" y="3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4945063" y="2995613"/>
              <a:ext cx="212725" cy="212725"/>
            </a:xfrm>
            <a:custGeom>
              <a:avLst/>
              <a:gdLst/>
              <a:ahLst/>
              <a:cxnLst>
                <a:cxn ang="0">
                  <a:pos x="268" y="129"/>
                </a:cxn>
                <a:cxn ang="0">
                  <a:pos x="265" y="156"/>
                </a:cxn>
                <a:cxn ang="0">
                  <a:pos x="258" y="181"/>
                </a:cxn>
                <a:cxn ang="0">
                  <a:pos x="247" y="205"/>
                </a:cxn>
                <a:cxn ang="0">
                  <a:pos x="232" y="225"/>
                </a:cxn>
                <a:cxn ang="0">
                  <a:pos x="212" y="242"/>
                </a:cxn>
                <a:cxn ang="0">
                  <a:pos x="190" y="255"/>
                </a:cxn>
                <a:cxn ang="0">
                  <a:pos x="165" y="264"/>
                </a:cxn>
                <a:cxn ang="0">
                  <a:pos x="139" y="267"/>
                </a:cxn>
                <a:cxn ang="0">
                  <a:pos x="112" y="266"/>
                </a:cxn>
                <a:cxn ang="0">
                  <a:pos x="87" y="259"/>
                </a:cxn>
                <a:cxn ang="0">
                  <a:pos x="63" y="248"/>
                </a:cxn>
                <a:cxn ang="0">
                  <a:pos x="43" y="232"/>
                </a:cxn>
                <a:cxn ang="0">
                  <a:pos x="26" y="212"/>
                </a:cxn>
                <a:cxn ang="0">
                  <a:pos x="13" y="190"/>
                </a:cxn>
                <a:cxn ang="0">
                  <a:pos x="4" y="165"/>
                </a:cxn>
                <a:cxn ang="0">
                  <a:pos x="0" y="138"/>
                </a:cxn>
                <a:cxn ang="0">
                  <a:pos x="3" y="112"/>
                </a:cxn>
                <a:cxn ang="0">
                  <a:pos x="10" y="86"/>
                </a:cxn>
                <a:cxn ang="0">
                  <a:pos x="21" y="63"/>
                </a:cxn>
                <a:cxn ang="0">
                  <a:pos x="36" y="43"/>
                </a:cxn>
                <a:cxn ang="0">
                  <a:pos x="56" y="26"/>
                </a:cxn>
                <a:cxn ang="0">
                  <a:pos x="78" y="13"/>
                </a:cxn>
                <a:cxn ang="0">
                  <a:pos x="103" y="3"/>
                </a:cxn>
                <a:cxn ang="0">
                  <a:pos x="129" y="0"/>
                </a:cxn>
                <a:cxn ang="0">
                  <a:pos x="156" y="2"/>
                </a:cxn>
                <a:cxn ang="0">
                  <a:pos x="181" y="9"/>
                </a:cxn>
                <a:cxn ang="0">
                  <a:pos x="205" y="21"/>
                </a:cxn>
                <a:cxn ang="0">
                  <a:pos x="225" y="36"/>
                </a:cxn>
                <a:cxn ang="0">
                  <a:pos x="242" y="55"/>
                </a:cxn>
                <a:cxn ang="0">
                  <a:pos x="255" y="77"/>
                </a:cxn>
                <a:cxn ang="0">
                  <a:pos x="264" y="103"/>
                </a:cxn>
                <a:cxn ang="0">
                  <a:pos x="268" y="129"/>
                </a:cxn>
              </a:cxnLst>
              <a:rect l="0" t="0" r="r" b="b"/>
              <a:pathLst>
                <a:path w="268" h="267">
                  <a:moveTo>
                    <a:pt x="268" y="129"/>
                  </a:moveTo>
                  <a:lnTo>
                    <a:pt x="265" y="156"/>
                  </a:lnTo>
                  <a:lnTo>
                    <a:pt x="258" y="181"/>
                  </a:lnTo>
                  <a:lnTo>
                    <a:pt x="247" y="205"/>
                  </a:lnTo>
                  <a:lnTo>
                    <a:pt x="232" y="225"/>
                  </a:lnTo>
                  <a:lnTo>
                    <a:pt x="212" y="242"/>
                  </a:lnTo>
                  <a:lnTo>
                    <a:pt x="190" y="255"/>
                  </a:lnTo>
                  <a:lnTo>
                    <a:pt x="165" y="264"/>
                  </a:lnTo>
                  <a:lnTo>
                    <a:pt x="139" y="267"/>
                  </a:lnTo>
                  <a:lnTo>
                    <a:pt x="112" y="266"/>
                  </a:lnTo>
                  <a:lnTo>
                    <a:pt x="87" y="259"/>
                  </a:lnTo>
                  <a:lnTo>
                    <a:pt x="63" y="248"/>
                  </a:lnTo>
                  <a:lnTo>
                    <a:pt x="43" y="232"/>
                  </a:lnTo>
                  <a:lnTo>
                    <a:pt x="26" y="212"/>
                  </a:lnTo>
                  <a:lnTo>
                    <a:pt x="13" y="190"/>
                  </a:lnTo>
                  <a:lnTo>
                    <a:pt x="4" y="165"/>
                  </a:lnTo>
                  <a:lnTo>
                    <a:pt x="0" y="138"/>
                  </a:lnTo>
                  <a:lnTo>
                    <a:pt x="3" y="112"/>
                  </a:lnTo>
                  <a:lnTo>
                    <a:pt x="10" y="86"/>
                  </a:lnTo>
                  <a:lnTo>
                    <a:pt x="21" y="63"/>
                  </a:lnTo>
                  <a:lnTo>
                    <a:pt x="36" y="43"/>
                  </a:lnTo>
                  <a:lnTo>
                    <a:pt x="56" y="26"/>
                  </a:lnTo>
                  <a:lnTo>
                    <a:pt x="78" y="13"/>
                  </a:lnTo>
                  <a:lnTo>
                    <a:pt x="103" y="3"/>
                  </a:lnTo>
                  <a:lnTo>
                    <a:pt x="129" y="0"/>
                  </a:lnTo>
                  <a:lnTo>
                    <a:pt x="156" y="2"/>
                  </a:lnTo>
                  <a:lnTo>
                    <a:pt x="181" y="9"/>
                  </a:lnTo>
                  <a:lnTo>
                    <a:pt x="205" y="21"/>
                  </a:lnTo>
                  <a:lnTo>
                    <a:pt x="225" y="36"/>
                  </a:lnTo>
                  <a:lnTo>
                    <a:pt x="242" y="55"/>
                  </a:lnTo>
                  <a:lnTo>
                    <a:pt x="255" y="77"/>
                  </a:lnTo>
                  <a:lnTo>
                    <a:pt x="264" y="103"/>
                  </a:lnTo>
                  <a:lnTo>
                    <a:pt x="268" y="129"/>
                  </a:lnTo>
                  <a:close/>
                </a:path>
              </a:pathLst>
            </a:custGeom>
            <a:solidFill>
              <a:srgbClr val="FFCC00"/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53752" y="2431504"/>
            <a:ext cx="1773238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AU" sz="1800" b="1" dirty="0">
                <a:solidFill>
                  <a:schemeClr val="bg1"/>
                </a:solidFill>
                <a:latin typeface="+mn-lt"/>
              </a:rPr>
              <a:t>Executives</a:t>
            </a:r>
            <a:br>
              <a:rPr lang="en-AU" sz="1800" b="1" dirty="0">
                <a:solidFill>
                  <a:schemeClr val="bg1"/>
                </a:solidFill>
                <a:latin typeface="+mn-lt"/>
              </a:rPr>
            </a:br>
            <a:r>
              <a:rPr lang="en-AU" sz="1800" b="1" dirty="0">
                <a:solidFill>
                  <a:schemeClr val="bg1"/>
                </a:solidFill>
                <a:latin typeface="+mn-lt"/>
              </a:rPr>
              <a:t>&amp; Senior Managers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53952" y="3650704"/>
            <a:ext cx="1773238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AU" sz="1800" b="1" dirty="0">
                <a:solidFill>
                  <a:schemeClr val="bg1"/>
                </a:solidFill>
                <a:latin typeface="+mn-lt"/>
              </a:rPr>
              <a:t>Change</a:t>
            </a:r>
            <a:br>
              <a:rPr lang="en-AU" sz="1800" b="1" dirty="0">
                <a:solidFill>
                  <a:schemeClr val="bg1"/>
                </a:solidFill>
                <a:latin typeface="+mn-lt"/>
              </a:rPr>
            </a:br>
            <a:r>
              <a:rPr lang="en-AU" sz="1800" b="1" dirty="0">
                <a:solidFill>
                  <a:schemeClr val="bg1"/>
                </a:solidFill>
                <a:latin typeface="+mn-lt"/>
              </a:rPr>
              <a:t>Management</a:t>
            </a:r>
            <a:br>
              <a:rPr lang="en-AU" sz="1800" b="1" dirty="0">
                <a:solidFill>
                  <a:schemeClr val="bg1"/>
                </a:solidFill>
                <a:latin typeface="+mn-lt"/>
              </a:rPr>
            </a:br>
            <a:r>
              <a:rPr lang="en-AU" sz="1800" b="1" dirty="0">
                <a:solidFill>
                  <a:schemeClr val="bg1"/>
                </a:solidFill>
                <a:latin typeface="+mn-lt"/>
              </a:rPr>
              <a:t>resources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09715" y="2355304"/>
            <a:ext cx="17732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AU" sz="1800" b="1" dirty="0">
                <a:latin typeface="+mn-lt"/>
              </a:rPr>
              <a:t>Mid-Level</a:t>
            </a:r>
            <a:br>
              <a:rPr lang="en-AU" sz="1800" b="1" dirty="0">
                <a:latin typeface="+mn-lt"/>
              </a:rPr>
            </a:br>
            <a:r>
              <a:rPr lang="en-AU" sz="1800" b="1" dirty="0">
                <a:latin typeface="+mn-lt"/>
              </a:rPr>
              <a:t>Managers &amp;</a:t>
            </a:r>
            <a:br>
              <a:rPr lang="en-AU" sz="1800" b="1" dirty="0">
                <a:latin typeface="+mn-lt"/>
              </a:rPr>
            </a:br>
            <a:r>
              <a:rPr lang="en-AU" sz="1800" b="1" dirty="0">
                <a:latin typeface="+mn-lt"/>
              </a:rPr>
              <a:t>Supervisors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1108" y="5176669"/>
            <a:ext cx="177323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AU" sz="1800" b="1" dirty="0">
                <a:solidFill>
                  <a:schemeClr val="bg1"/>
                </a:solidFill>
                <a:latin typeface="+mn-lt"/>
              </a:rPr>
              <a:t>Project</a:t>
            </a:r>
            <a:br>
              <a:rPr lang="en-AU" sz="1800" b="1" dirty="0">
                <a:solidFill>
                  <a:schemeClr val="bg1"/>
                </a:solidFill>
                <a:latin typeface="+mn-lt"/>
              </a:rPr>
            </a:br>
            <a:r>
              <a:rPr lang="en-AU" sz="1800" b="1" dirty="0">
                <a:solidFill>
                  <a:schemeClr val="bg1"/>
                </a:solidFill>
                <a:latin typeface="+mn-lt"/>
              </a:rPr>
              <a:t>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04915" y="5241379"/>
            <a:ext cx="17732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AU" sz="1800" b="1" dirty="0">
                <a:latin typeface="+mn-lt"/>
              </a:rPr>
              <a:t>Project</a:t>
            </a:r>
            <a:br>
              <a:rPr lang="en-AU" sz="1800" b="1" dirty="0">
                <a:latin typeface="+mn-lt"/>
              </a:rPr>
            </a:br>
            <a:r>
              <a:rPr lang="en-AU" sz="1800" b="1" dirty="0">
                <a:latin typeface="+mn-lt"/>
              </a:rPr>
              <a:t>support</a:t>
            </a:r>
            <a:br>
              <a:rPr lang="en-AU" sz="1800" b="1">
                <a:latin typeface="+mn-lt"/>
              </a:rPr>
            </a:br>
            <a:r>
              <a:rPr lang="en-AU" sz="1800" b="1">
                <a:latin typeface="+mn-lt"/>
              </a:rPr>
              <a:t>functions</a:t>
            </a:r>
            <a:endParaRPr lang="en-AU" sz="1800" b="1" dirty="0">
              <a:latin typeface="+mn-lt"/>
            </a:endParaRPr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4621550" y="3408916"/>
            <a:ext cx="1966674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37160" tIns="137160" rIns="137160" bIns="13716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1" dirty="0">
                <a:latin typeface="+mn-lt"/>
                <a:cs typeface="Arial" pitchFamily="34" charset="0"/>
              </a:rPr>
              <a:t>Each ‘gear’ plays a specific role based on how they are related to </a:t>
            </a:r>
            <a:r>
              <a:rPr lang="en-US" sz="1800" b="1" dirty="0" err="1">
                <a:latin typeface="+mn-lt"/>
                <a:cs typeface="Arial" pitchFamily="34" charset="0"/>
              </a:rPr>
              <a:t>organisational</a:t>
            </a:r>
            <a:r>
              <a:rPr lang="en-US" sz="1800" b="1" dirty="0">
                <a:latin typeface="+mn-lt"/>
                <a:cs typeface="Arial" pitchFamily="34" charset="0"/>
              </a:rPr>
              <a:t>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75" y="3479254"/>
            <a:ext cx="26003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0480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/>
              <a:t>Key roles in Change Management</a:t>
            </a:r>
          </a:p>
        </p:txBody>
      </p:sp>
      <p:sp>
        <p:nvSpPr>
          <p:cNvPr id="34" name="Rectangle 5"/>
          <p:cNvSpPr>
            <a:spLocks noGrp="1"/>
          </p:cNvSpPr>
          <p:nvPr>
            <p:ph idx="1"/>
          </p:nvPr>
        </p:nvSpPr>
        <p:spPr>
          <a:xfrm>
            <a:off x="228600" y="1927373"/>
            <a:ext cx="3048000" cy="4525963"/>
          </a:xfrm>
        </p:spPr>
        <p:txBody>
          <a:bodyPr/>
          <a:lstStyle/>
          <a:p>
            <a:pPr marL="354013" lvl="1">
              <a:buFontTx/>
              <a:buNone/>
            </a:pPr>
            <a:r>
              <a:rPr lang="en-US" sz="2000" b="1" dirty="0">
                <a:cs typeface="Arial" charset="0"/>
              </a:rPr>
              <a:t>Employee-facing:</a:t>
            </a:r>
            <a:endParaRPr lang="en-US" sz="2000" b="1" dirty="0">
              <a:solidFill>
                <a:srgbClr val="EE3900"/>
              </a:solidFill>
            </a:endParaRPr>
          </a:p>
          <a:p>
            <a:pPr marL="354013" lvl="1"/>
            <a:r>
              <a:rPr lang="en-US" sz="2000" b="1" dirty="0">
                <a:solidFill>
                  <a:srgbClr val="EE3900"/>
                </a:solidFill>
              </a:rPr>
              <a:t>Executives and senior leaders </a:t>
            </a:r>
            <a:r>
              <a:rPr lang="en-US" sz="2000" dirty="0"/>
              <a:t>– fulfilling the role of sponsors of change</a:t>
            </a:r>
          </a:p>
          <a:p>
            <a:pPr marL="354013" lvl="1"/>
            <a:endParaRPr lang="en-US" sz="2000" dirty="0"/>
          </a:p>
          <a:p>
            <a:pPr marL="354013" lvl="1"/>
            <a:r>
              <a:rPr lang="en-US" sz="2000" b="1" dirty="0">
                <a:solidFill>
                  <a:srgbClr val="F98D43"/>
                </a:solidFill>
              </a:rPr>
              <a:t>Middle managers and supervisors </a:t>
            </a:r>
            <a:r>
              <a:rPr lang="en-US" sz="2000" dirty="0"/>
              <a:t>– fulfilling the role of coach for their direct reports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grpSp>
        <p:nvGrpSpPr>
          <p:cNvPr id="5" name="Group 19"/>
          <p:cNvGrpSpPr/>
          <p:nvPr/>
        </p:nvGrpSpPr>
        <p:grpSpPr>
          <a:xfrm>
            <a:off x="2971800" y="2252518"/>
            <a:ext cx="1151586" cy="1196109"/>
            <a:chOff x="3822701" y="2516188"/>
            <a:chExt cx="649288" cy="652463"/>
          </a:xfrm>
          <a:solidFill>
            <a:srgbClr val="002060"/>
          </a:solidFill>
          <a:effectLst/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822701" y="2516188"/>
              <a:ext cx="649288" cy="652463"/>
            </a:xfrm>
            <a:custGeom>
              <a:avLst/>
              <a:gdLst/>
              <a:ahLst/>
              <a:cxnLst>
                <a:cxn ang="0">
                  <a:pos x="273" y="801"/>
                </a:cxn>
                <a:cxn ang="0">
                  <a:pos x="288" y="805"/>
                </a:cxn>
                <a:cxn ang="0">
                  <a:pos x="308" y="811"/>
                </a:cxn>
                <a:cxn ang="0">
                  <a:pos x="380" y="731"/>
                </a:cxn>
                <a:cxn ang="0">
                  <a:pos x="396" y="732"/>
                </a:cxn>
                <a:cxn ang="0">
                  <a:pos x="412" y="732"/>
                </a:cxn>
                <a:cxn ang="0">
                  <a:pos x="477" y="818"/>
                </a:cxn>
                <a:cxn ang="0">
                  <a:pos x="494" y="815"/>
                </a:cxn>
                <a:cxn ang="0">
                  <a:pos x="511" y="811"/>
                </a:cxn>
                <a:cxn ang="0">
                  <a:pos x="536" y="804"/>
                </a:cxn>
                <a:cxn ang="0">
                  <a:pos x="556" y="694"/>
                </a:cxn>
                <a:cxn ang="0">
                  <a:pos x="658" y="741"/>
                </a:cxn>
                <a:cxn ang="0">
                  <a:pos x="678" y="724"/>
                </a:cxn>
                <a:cxn ang="0">
                  <a:pos x="691" y="712"/>
                </a:cxn>
                <a:cxn ang="0">
                  <a:pos x="704" y="699"/>
                </a:cxn>
                <a:cxn ang="0">
                  <a:pos x="670" y="590"/>
                </a:cxn>
                <a:cxn ang="0">
                  <a:pos x="684" y="567"/>
                </a:cxn>
                <a:cxn ang="0">
                  <a:pos x="798" y="550"/>
                </a:cxn>
                <a:cxn ang="0">
                  <a:pos x="809" y="514"/>
                </a:cxn>
                <a:cxn ang="0">
                  <a:pos x="724" y="436"/>
                </a:cxn>
                <a:cxn ang="0">
                  <a:pos x="724" y="410"/>
                </a:cxn>
                <a:cxn ang="0">
                  <a:pos x="814" y="338"/>
                </a:cxn>
                <a:cxn ang="0">
                  <a:pos x="807" y="302"/>
                </a:cxn>
                <a:cxn ang="0">
                  <a:pos x="695" y="277"/>
                </a:cxn>
                <a:cxn ang="0">
                  <a:pos x="683" y="255"/>
                </a:cxn>
                <a:cxn ang="0">
                  <a:pos x="726" y="146"/>
                </a:cxn>
                <a:cxn ang="0">
                  <a:pos x="700" y="119"/>
                </a:cxn>
                <a:cxn ang="0">
                  <a:pos x="591" y="152"/>
                </a:cxn>
                <a:cxn ang="0">
                  <a:pos x="569" y="138"/>
                </a:cxn>
                <a:cxn ang="0">
                  <a:pos x="556" y="25"/>
                </a:cxn>
                <a:cxn ang="0">
                  <a:pos x="540" y="20"/>
                </a:cxn>
                <a:cxn ang="0">
                  <a:pos x="524" y="14"/>
                </a:cxn>
                <a:cxn ang="0">
                  <a:pos x="449" y="96"/>
                </a:cxn>
                <a:cxn ang="0">
                  <a:pos x="435" y="93"/>
                </a:cxn>
                <a:cxn ang="0">
                  <a:pos x="420" y="93"/>
                </a:cxn>
                <a:cxn ang="0">
                  <a:pos x="366" y="0"/>
                </a:cxn>
                <a:cxn ang="0">
                  <a:pos x="340" y="5"/>
                </a:cxn>
                <a:cxn ang="0">
                  <a:pos x="324" y="8"/>
                </a:cxn>
                <a:cxn ang="0">
                  <a:pos x="306" y="12"/>
                </a:cxn>
                <a:cxn ang="0">
                  <a:pos x="283" y="118"/>
                </a:cxn>
                <a:cxn ang="0">
                  <a:pos x="267" y="123"/>
                </a:cxn>
                <a:cxn ang="0">
                  <a:pos x="253" y="131"/>
                </a:cxn>
                <a:cxn ang="0">
                  <a:pos x="154" y="88"/>
                </a:cxn>
                <a:cxn ang="0">
                  <a:pos x="142" y="98"/>
                </a:cxn>
                <a:cxn ang="0">
                  <a:pos x="129" y="109"/>
                </a:cxn>
                <a:cxn ang="0">
                  <a:pos x="110" y="128"/>
                </a:cxn>
                <a:cxn ang="0">
                  <a:pos x="141" y="233"/>
                </a:cxn>
                <a:cxn ang="0">
                  <a:pos x="31" y="247"/>
                </a:cxn>
                <a:cxn ang="0">
                  <a:pos x="19" y="281"/>
                </a:cxn>
                <a:cxn ang="0">
                  <a:pos x="8" y="317"/>
                </a:cxn>
                <a:cxn ang="0">
                  <a:pos x="86" y="393"/>
                </a:cxn>
                <a:cxn ang="0">
                  <a:pos x="0" y="460"/>
                </a:cxn>
                <a:cxn ang="0">
                  <a:pos x="7" y="497"/>
                </a:cxn>
                <a:cxn ang="0">
                  <a:pos x="15" y="532"/>
                </a:cxn>
                <a:cxn ang="0">
                  <a:pos x="121" y="559"/>
                </a:cxn>
                <a:cxn ang="0">
                  <a:pos x="81" y="660"/>
                </a:cxn>
                <a:cxn ang="0">
                  <a:pos x="105" y="689"/>
                </a:cxn>
                <a:cxn ang="0">
                  <a:pos x="130" y="716"/>
                </a:cxn>
                <a:cxn ang="0">
                  <a:pos x="226" y="678"/>
                </a:cxn>
                <a:cxn ang="0">
                  <a:pos x="241" y="687"/>
                </a:cxn>
                <a:cxn ang="0">
                  <a:pos x="257" y="696"/>
                </a:cxn>
              </a:cxnLst>
              <a:rect l="0" t="0" r="r" b="b"/>
              <a:pathLst>
                <a:path w="819" h="822">
                  <a:moveTo>
                    <a:pt x="264" y="797"/>
                  </a:moveTo>
                  <a:lnTo>
                    <a:pt x="268" y="799"/>
                  </a:lnTo>
                  <a:lnTo>
                    <a:pt x="273" y="801"/>
                  </a:lnTo>
                  <a:lnTo>
                    <a:pt x="278" y="802"/>
                  </a:lnTo>
                  <a:lnTo>
                    <a:pt x="282" y="803"/>
                  </a:lnTo>
                  <a:lnTo>
                    <a:pt x="288" y="805"/>
                  </a:lnTo>
                  <a:lnTo>
                    <a:pt x="294" y="808"/>
                  </a:lnTo>
                  <a:lnTo>
                    <a:pt x="301" y="809"/>
                  </a:lnTo>
                  <a:lnTo>
                    <a:pt x="308" y="811"/>
                  </a:lnTo>
                  <a:lnTo>
                    <a:pt x="321" y="815"/>
                  </a:lnTo>
                  <a:lnTo>
                    <a:pt x="374" y="731"/>
                  </a:lnTo>
                  <a:lnTo>
                    <a:pt x="380" y="731"/>
                  </a:lnTo>
                  <a:lnTo>
                    <a:pt x="386" y="732"/>
                  </a:lnTo>
                  <a:lnTo>
                    <a:pt x="392" y="732"/>
                  </a:lnTo>
                  <a:lnTo>
                    <a:pt x="396" y="732"/>
                  </a:lnTo>
                  <a:lnTo>
                    <a:pt x="402" y="732"/>
                  </a:lnTo>
                  <a:lnTo>
                    <a:pt x="408" y="732"/>
                  </a:lnTo>
                  <a:lnTo>
                    <a:pt x="412" y="732"/>
                  </a:lnTo>
                  <a:lnTo>
                    <a:pt x="418" y="732"/>
                  </a:lnTo>
                  <a:lnTo>
                    <a:pt x="462" y="822"/>
                  </a:lnTo>
                  <a:lnTo>
                    <a:pt x="477" y="818"/>
                  </a:lnTo>
                  <a:lnTo>
                    <a:pt x="483" y="817"/>
                  </a:lnTo>
                  <a:lnTo>
                    <a:pt x="488" y="816"/>
                  </a:lnTo>
                  <a:lnTo>
                    <a:pt x="494" y="815"/>
                  </a:lnTo>
                  <a:lnTo>
                    <a:pt x="500" y="814"/>
                  </a:lnTo>
                  <a:lnTo>
                    <a:pt x="506" y="812"/>
                  </a:lnTo>
                  <a:lnTo>
                    <a:pt x="511" y="811"/>
                  </a:lnTo>
                  <a:lnTo>
                    <a:pt x="516" y="810"/>
                  </a:lnTo>
                  <a:lnTo>
                    <a:pt x="522" y="809"/>
                  </a:lnTo>
                  <a:lnTo>
                    <a:pt x="536" y="804"/>
                  </a:lnTo>
                  <a:lnTo>
                    <a:pt x="540" y="703"/>
                  </a:lnTo>
                  <a:lnTo>
                    <a:pt x="548" y="698"/>
                  </a:lnTo>
                  <a:lnTo>
                    <a:pt x="556" y="694"/>
                  </a:lnTo>
                  <a:lnTo>
                    <a:pt x="566" y="689"/>
                  </a:lnTo>
                  <a:lnTo>
                    <a:pt x="574" y="684"/>
                  </a:lnTo>
                  <a:lnTo>
                    <a:pt x="658" y="741"/>
                  </a:lnTo>
                  <a:lnTo>
                    <a:pt x="669" y="732"/>
                  </a:lnTo>
                  <a:lnTo>
                    <a:pt x="674" y="728"/>
                  </a:lnTo>
                  <a:lnTo>
                    <a:pt x="678" y="724"/>
                  </a:lnTo>
                  <a:lnTo>
                    <a:pt x="683" y="720"/>
                  </a:lnTo>
                  <a:lnTo>
                    <a:pt x="688" y="716"/>
                  </a:lnTo>
                  <a:lnTo>
                    <a:pt x="691" y="712"/>
                  </a:lnTo>
                  <a:lnTo>
                    <a:pt x="696" y="708"/>
                  </a:lnTo>
                  <a:lnTo>
                    <a:pt x="700" y="704"/>
                  </a:lnTo>
                  <a:lnTo>
                    <a:pt x="704" y="699"/>
                  </a:lnTo>
                  <a:lnTo>
                    <a:pt x="714" y="689"/>
                  </a:lnTo>
                  <a:lnTo>
                    <a:pt x="666" y="597"/>
                  </a:lnTo>
                  <a:lnTo>
                    <a:pt x="670" y="590"/>
                  </a:lnTo>
                  <a:lnTo>
                    <a:pt x="676" y="582"/>
                  </a:lnTo>
                  <a:lnTo>
                    <a:pt x="681" y="575"/>
                  </a:lnTo>
                  <a:lnTo>
                    <a:pt x="684" y="567"/>
                  </a:lnTo>
                  <a:lnTo>
                    <a:pt x="788" y="574"/>
                  </a:lnTo>
                  <a:lnTo>
                    <a:pt x="794" y="560"/>
                  </a:lnTo>
                  <a:lnTo>
                    <a:pt x="798" y="550"/>
                  </a:lnTo>
                  <a:lnTo>
                    <a:pt x="802" y="538"/>
                  </a:lnTo>
                  <a:lnTo>
                    <a:pt x="805" y="527"/>
                  </a:lnTo>
                  <a:lnTo>
                    <a:pt x="809" y="514"/>
                  </a:lnTo>
                  <a:lnTo>
                    <a:pt x="812" y="500"/>
                  </a:lnTo>
                  <a:lnTo>
                    <a:pt x="723" y="444"/>
                  </a:lnTo>
                  <a:lnTo>
                    <a:pt x="724" y="436"/>
                  </a:lnTo>
                  <a:lnTo>
                    <a:pt x="724" y="428"/>
                  </a:lnTo>
                  <a:lnTo>
                    <a:pt x="724" y="418"/>
                  </a:lnTo>
                  <a:lnTo>
                    <a:pt x="724" y="410"/>
                  </a:lnTo>
                  <a:lnTo>
                    <a:pt x="819" y="364"/>
                  </a:lnTo>
                  <a:lnTo>
                    <a:pt x="817" y="349"/>
                  </a:lnTo>
                  <a:lnTo>
                    <a:pt x="814" y="338"/>
                  </a:lnTo>
                  <a:lnTo>
                    <a:pt x="812" y="326"/>
                  </a:lnTo>
                  <a:lnTo>
                    <a:pt x="810" y="313"/>
                  </a:lnTo>
                  <a:lnTo>
                    <a:pt x="807" y="302"/>
                  </a:lnTo>
                  <a:lnTo>
                    <a:pt x="803" y="288"/>
                  </a:lnTo>
                  <a:lnTo>
                    <a:pt x="698" y="283"/>
                  </a:lnTo>
                  <a:lnTo>
                    <a:pt x="695" y="277"/>
                  </a:lnTo>
                  <a:lnTo>
                    <a:pt x="691" y="268"/>
                  </a:lnTo>
                  <a:lnTo>
                    <a:pt x="688" y="262"/>
                  </a:lnTo>
                  <a:lnTo>
                    <a:pt x="683" y="255"/>
                  </a:lnTo>
                  <a:lnTo>
                    <a:pt x="742" y="167"/>
                  </a:lnTo>
                  <a:lnTo>
                    <a:pt x="733" y="156"/>
                  </a:lnTo>
                  <a:lnTo>
                    <a:pt x="726" y="146"/>
                  </a:lnTo>
                  <a:lnTo>
                    <a:pt x="718" y="137"/>
                  </a:lnTo>
                  <a:lnTo>
                    <a:pt x="708" y="128"/>
                  </a:lnTo>
                  <a:lnTo>
                    <a:pt x="700" y="119"/>
                  </a:lnTo>
                  <a:lnTo>
                    <a:pt x="690" y="108"/>
                  </a:lnTo>
                  <a:lnTo>
                    <a:pt x="598" y="158"/>
                  </a:lnTo>
                  <a:lnTo>
                    <a:pt x="591" y="152"/>
                  </a:lnTo>
                  <a:lnTo>
                    <a:pt x="584" y="147"/>
                  </a:lnTo>
                  <a:lnTo>
                    <a:pt x="577" y="143"/>
                  </a:lnTo>
                  <a:lnTo>
                    <a:pt x="569" y="138"/>
                  </a:lnTo>
                  <a:lnTo>
                    <a:pt x="576" y="33"/>
                  </a:lnTo>
                  <a:lnTo>
                    <a:pt x="562" y="28"/>
                  </a:lnTo>
                  <a:lnTo>
                    <a:pt x="556" y="25"/>
                  </a:lnTo>
                  <a:lnTo>
                    <a:pt x="551" y="23"/>
                  </a:lnTo>
                  <a:lnTo>
                    <a:pt x="546" y="21"/>
                  </a:lnTo>
                  <a:lnTo>
                    <a:pt x="540" y="20"/>
                  </a:lnTo>
                  <a:lnTo>
                    <a:pt x="534" y="17"/>
                  </a:lnTo>
                  <a:lnTo>
                    <a:pt x="530" y="16"/>
                  </a:lnTo>
                  <a:lnTo>
                    <a:pt x="524" y="14"/>
                  </a:lnTo>
                  <a:lnTo>
                    <a:pt x="518" y="13"/>
                  </a:lnTo>
                  <a:lnTo>
                    <a:pt x="505" y="9"/>
                  </a:lnTo>
                  <a:lnTo>
                    <a:pt x="449" y="96"/>
                  </a:lnTo>
                  <a:lnTo>
                    <a:pt x="445" y="94"/>
                  </a:lnTo>
                  <a:lnTo>
                    <a:pt x="440" y="94"/>
                  </a:lnTo>
                  <a:lnTo>
                    <a:pt x="435" y="93"/>
                  </a:lnTo>
                  <a:lnTo>
                    <a:pt x="431" y="93"/>
                  </a:lnTo>
                  <a:lnTo>
                    <a:pt x="425" y="93"/>
                  </a:lnTo>
                  <a:lnTo>
                    <a:pt x="420" y="93"/>
                  </a:lnTo>
                  <a:lnTo>
                    <a:pt x="416" y="92"/>
                  </a:lnTo>
                  <a:lnTo>
                    <a:pt x="411" y="92"/>
                  </a:lnTo>
                  <a:lnTo>
                    <a:pt x="366" y="0"/>
                  </a:lnTo>
                  <a:lnTo>
                    <a:pt x="351" y="2"/>
                  </a:lnTo>
                  <a:lnTo>
                    <a:pt x="346" y="3"/>
                  </a:lnTo>
                  <a:lnTo>
                    <a:pt x="340" y="5"/>
                  </a:lnTo>
                  <a:lnTo>
                    <a:pt x="334" y="6"/>
                  </a:lnTo>
                  <a:lnTo>
                    <a:pt x="329" y="7"/>
                  </a:lnTo>
                  <a:lnTo>
                    <a:pt x="324" y="8"/>
                  </a:lnTo>
                  <a:lnTo>
                    <a:pt x="318" y="9"/>
                  </a:lnTo>
                  <a:lnTo>
                    <a:pt x="312" y="10"/>
                  </a:lnTo>
                  <a:lnTo>
                    <a:pt x="306" y="12"/>
                  </a:lnTo>
                  <a:lnTo>
                    <a:pt x="291" y="15"/>
                  </a:lnTo>
                  <a:lnTo>
                    <a:pt x="288" y="115"/>
                  </a:lnTo>
                  <a:lnTo>
                    <a:pt x="283" y="118"/>
                  </a:lnTo>
                  <a:lnTo>
                    <a:pt x="278" y="119"/>
                  </a:lnTo>
                  <a:lnTo>
                    <a:pt x="273" y="121"/>
                  </a:lnTo>
                  <a:lnTo>
                    <a:pt x="267" y="123"/>
                  </a:lnTo>
                  <a:lnTo>
                    <a:pt x="263" y="126"/>
                  </a:lnTo>
                  <a:lnTo>
                    <a:pt x="258" y="129"/>
                  </a:lnTo>
                  <a:lnTo>
                    <a:pt x="253" y="131"/>
                  </a:lnTo>
                  <a:lnTo>
                    <a:pt x="249" y="134"/>
                  </a:lnTo>
                  <a:lnTo>
                    <a:pt x="166" y="78"/>
                  </a:lnTo>
                  <a:lnTo>
                    <a:pt x="154" y="88"/>
                  </a:lnTo>
                  <a:lnTo>
                    <a:pt x="150" y="91"/>
                  </a:lnTo>
                  <a:lnTo>
                    <a:pt x="146" y="94"/>
                  </a:lnTo>
                  <a:lnTo>
                    <a:pt x="142" y="98"/>
                  </a:lnTo>
                  <a:lnTo>
                    <a:pt x="137" y="101"/>
                  </a:lnTo>
                  <a:lnTo>
                    <a:pt x="133" y="105"/>
                  </a:lnTo>
                  <a:lnTo>
                    <a:pt x="129" y="109"/>
                  </a:lnTo>
                  <a:lnTo>
                    <a:pt x="124" y="113"/>
                  </a:lnTo>
                  <a:lnTo>
                    <a:pt x="120" y="118"/>
                  </a:lnTo>
                  <a:lnTo>
                    <a:pt x="110" y="128"/>
                  </a:lnTo>
                  <a:lnTo>
                    <a:pt x="154" y="213"/>
                  </a:lnTo>
                  <a:lnTo>
                    <a:pt x="148" y="222"/>
                  </a:lnTo>
                  <a:lnTo>
                    <a:pt x="141" y="233"/>
                  </a:lnTo>
                  <a:lnTo>
                    <a:pt x="134" y="243"/>
                  </a:lnTo>
                  <a:lnTo>
                    <a:pt x="128" y="254"/>
                  </a:lnTo>
                  <a:lnTo>
                    <a:pt x="31" y="247"/>
                  </a:lnTo>
                  <a:lnTo>
                    <a:pt x="25" y="260"/>
                  </a:lnTo>
                  <a:lnTo>
                    <a:pt x="22" y="271"/>
                  </a:lnTo>
                  <a:lnTo>
                    <a:pt x="19" y="281"/>
                  </a:lnTo>
                  <a:lnTo>
                    <a:pt x="15" y="293"/>
                  </a:lnTo>
                  <a:lnTo>
                    <a:pt x="12" y="303"/>
                  </a:lnTo>
                  <a:lnTo>
                    <a:pt x="8" y="317"/>
                  </a:lnTo>
                  <a:lnTo>
                    <a:pt x="89" y="369"/>
                  </a:lnTo>
                  <a:lnTo>
                    <a:pt x="88" y="381"/>
                  </a:lnTo>
                  <a:lnTo>
                    <a:pt x="86" y="393"/>
                  </a:lnTo>
                  <a:lnTo>
                    <a:pt x="86" y="406"/>
                  </a:lnTo>
                  <a:lnTo>
                    <a:pt x="86" y="418"/>
                  </a:lnTo>
                  <a:lnTo>
                    <a:pt x="0" y="460"/>
                  </a:lnTo>
                  <a:lnTo>
                    <a:pt x="2" y="475"/>
                  </a:lnTo>
                  <a:lnTo>
                    <a:pt x="5" y="486"/>
                  </a:lnTo>
                  <a:lnTo>
                    <a:pt x="7" y="497"/>
                  </a:lnTo>
                  <a:lnTo>
                    <a:pt x="9" y="507"/>
                  </a:lnTo>
                  <a:lnTo>
                    <a:pt x="12" y="519"/>
                  </a:lnTo>
                  <a:lnTo>
                    <a:pt x="15" y="532"/>
                  </a:lnTo>
                  <a:lnTo>
                    <a:pt x="111" y="536"/>
                  </a:lnTo>
                  <a:lnTo>
                    <a:pt x="116" y="547"/>
                  </a:lnTo>
                  <a:lnTo>
                    <a:pt x="121" y="559"/>
                  </a:lnTo>
                  <a:lnTo>
                    <a:pt x="127" y="570"/>
                  </a:lnTo>
                  <a:lnTo>
                    <a:pt x="134" y="581"/>
                  </a:lnTo>
                  <a:lnTo>
                    <a:pt x="81" y="660"/>
                  </a:lnTo>
                  <a:lnTo>
                    <a:pt x="90" y="672"/>
                  </a:lnTo>
                  <a:lnTo>
                    <a:pt x="97" y="680"/>
                  </a:lnTo>
                  <a:lnTo>
                    <a:pt x="105" y="689"/>
                  </a:lnTo>
                  <a:lnTo>
                    <a:pt x="112" y="697"/>
                  </a:lnTo>
                  <a:lnTo>
                    <a:pt x="120" y="705"/>
                  </a:lnTo>
                  <a:lnTo>
                    <a:pt x="130" y="716"/>
                  </a:lnTo>
                  <a:lnTo>
                    <a:pt x="215" y="671"/>
                  </a:lnTo>
                  <a:lnTo>
                    <a:pt x="220" y="674"/>
                  </a:lnTo>
                  <a:lnTo>
                    <a:pt x="226" y="678"/>
                  </a:lnTo>
                  <a:lnTo>
                    <a:pt x="230" y="681"/>
                  </a:lnTo>
                  <a:lnTo>
                    <a:pt x="236" y="683"/>
                  </a:lnTo>
                  <a:lnTo>
                    <a:pt x="241" y="687"/>
                  </a:lnTo>
                  <a:lnTo>
                    <a:pt x="247" y="690"/>
                  </a:lnTo>
                  <a:lnTo>
                    <a:pt x="251" y="693"/>
                  </a:lnTo>
                  <a:lnTo>
                    <a:pt x="257" y="696"/>
                  </a:lnTo>
                  <a:lnTo>
                    <a:pt x="250" y="792"/>
                  </a:lnTo>
                  <a:lnTo>
                    <a:pt x="264" y="79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 sz="11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857626" y="2551113"/>
              <a:ext cx="577850" cy="581025"/>
            </a:xfrm>
            <a:custGeom>
              <a:avLst/>
              <a:gdLst/>
              <a:ahLst/>
              <a:cxnLst>
                <a:cxn ang="0">
                  <a:pos x="449" y="729"/>
                </a:cxn>
                <a:cxn ang="0">
                  <a:pos x="440" y="731"/>
                </a:cxn>
                <a:cxn ang="0">
                  <a:pos x="377" y="646"/>
                </a:cxn>
                <a:cxn ang="0">
                  <a:pos x="354" y="646"/>
                </a:cxn>
                <a:cxn ang="0">
                  <a:pos x="329" y="645"/>
                </a:cxn>
                <a:cxn ang="0">
                  <a:pos x="258" y="722"/>
                </a:cxn>
                <a:cxn ang="0">
                  <a:pos x="249" y="720"/>
                </a:cxn>
                <a:cxn ang="0">
                  <a:pos x="242" y="620"/>
                </a:cxn>
                <a:cxn ang="0">
                  <a:pos x="220" y="608"/>
                </a:cxn>
                <a:cxn ang="0">
                  <a:pos x="198" y="596"/>
                </a:cxn>
                <a:cxn ang="0">
                  <a:pos x="175" y="576"/>
                </a:cxn>
                <a:cxn ang="0">
                  <a:pos x="90" y="616"/>
                </a:cxn>
                <a:cxn ang="0">
                  <a:pos x="138" y="536"/>
                </a:cxn>
                <a:cxn ang="0">
                  <a:pos x="113" y="495"/>
                </a:cxn>
                <a:cxn ang="0">
                  <a:pos x="94" y="452"/>
                </a:cxn>
                <a:cxn ang="0">
                  <a:pos x="1" y="442"/>
                </a:cxn>
                <a:cxn ang="0">
                  <a:pos x="83" y="397"/>
                </a:cxn>
                <a:cxn ang="0">
                  <a:pos x="82" y="350"/>
                </a:cxn>
                <a:cxn ang="0">
                  <a:pos x="89" y="303"/>
                </a:cxn>
                <a:cxn ang="0">
                  <a:pos x="13" y="250"/>
                </a:cxn>
                <a:cxn ang="0">
                  <a:pos x="107" y="251"/>
                </a:cxn>
                <a:cxn ang="0">
                  <a:pos x="121" y="223"/>
                </a:cxn>
                <a:cxn ang="0">
                  <a:pos x="135" y="204"/>
                </a:cxn>
                <a:cxn ang="0">
                  <a:pos x="150" y="184"/>
                </a:cxn>
                <a:cxn ang="0">
                  <a:pos x="117" y="89"/>
                </a:cxn>
                <a:cxn ang="0">
                  <a:pos x="123" y="84"/>
                </a:cxn>
                <a:cxn ang="0">
                  <a:pos x="220" y="127"/>
                </a:cxn>
                <a:cxn ang="0">
                  <a:pos x="240" y="115"/>
                </a:cxn>
                <a:cxn ang="0">
                  <a:pos x="261" y="106"/>
                </a:cxn>
                <a:cxn ang="0">
                  <a:pos x="286" y="2"/>
                </a:cxn>
                <a:cxn ang="0">
                  <a:pos x="295" y="1"/>
                </a:cxn>
                <a:cxn ang="0">
                  <a:pos x="354" y="88"/>
                </a:cxn>
                <a:cxn ang="0">
                  <a:pos x="375" y="88"/>
                </a:cxn>
                <a:cxn ang="0">
                  <a:pos x="397" y="90"/>
                </a:cxn>
                <a:cxn ang="0">
                  <a:pos x="425" y="96"/>
                </a:cxn>
                <a:cxn ang="0">
                  <a:pos x="481" y="14"/>
                </a:cxn>
                <a:cxn ang="0">
                  <a:pos x="483" y="115"/>
                </a:cxn>
                <a:cxn ang="0">
                  <a:pos x="506" y="129"/>
                </a:cxn>
                <a:cxn ang="0">
                  <a:pos x="522" y="139"/>
                </a:cxn>
                <a:cxn ang="0">
                  <a:pos x="538" y="152"/>
                </a:cxn>
                <a:cxn ang="0">
                  <a:pos x="639" y="116"/>
                </a:cxn>
                <a:cxn ang="0">
                  <a:pos x="646" y="124"/>
                </a:cxn>
                <a:cxn ang="0">
                  <a:pos x="603" y="230"/>
                </a:cxn>
                <a:cxn ang="0">
                  <a:pos x="621" y="266"/>
                </a:cxn>
                <a:cxn ang="0">
                  <a:pos x="727" y="286"/>
                </a:cxn>
                <a:cxn ang="0">
                  <a:pos x="729" y="296"/>
                </a:cxn>
                <a:cxn ang="0">
                  <a:pos x="639" y="366"/>
                </a:cxn>
                <a:cxn ang="0">
                  <a:pos x="637" y="407"/>
                </a:cxn>
                <a:cxn ang="0">
                  <a:pos x="719" y="477"/>
                </a:cxn>
                <a:cxn ang="0">
                  <a:pos x="715" y="486"/>
                </a:cxn>
                <a:cxn ang="0">
                  <a:pos x="603" y="503"/>
                </a:cxn>
                <a:cxn ang="0">
                  <a:pos x="582" y="538"/>
                </a:cxn>
                <a:cxn ang="0">
                  <a:pos x="617" y="638"/>
                </a:cxn>
                <a:cxn ang="0">
                  <a:pos x="609" y="645"/>
                </a:cxn>
                <a:cxn ang="0">
                  <a:pos x="511" y="603"/>
                </a:cxn>
                <a:cxn ang="0">
                  <a:pos x="493" y="613"/>
                </a:cxn>
                <a:cxn ang="0">
                  <a:pos x="474" y="623"/>
                </a:cxn>
              </a:cxnLst>
              <a:rect l="0" t="0" r="r" b="b"/>
              <a:pathLst>
                <a:path w="729" h="731">
                  <a:moveTo>
                    <a:pt x="455" y="631"/>
                  </a:moveTo>
                  <a:lnTo>
                    <a:pt x="451" y="728"/>
                  </a:lnTo>
                  <a:lnTo>
                    <a:pt x="449" y="729"/>
                  </a:lnTo>
                  <a:lnTo>
                    <a:pt x="446" y="729"/>
                  </a:lnTo>
                  <a:lnTo>
                    <a:pt x="442" y="729"/>
                  </a:lnTo>
                  <a:lnTo>
                    <a:pt x="440" y="731"/>
                  </a:lnTo>
                  <a:lnTo>
                    <a:pt x="398" y="645"/>
                  </a:lnTo>
                  <a:lnTo>
                    <a:pt x="383" y="646"/>
                  </a:lnTo>
                  <a:lnTo>
                    <a:pt x="377" y="646"/>
                  </a:lnTo>
                  <a:lnTo>
                    <a:pt x="369" y="648"/>
                  </a:lnTo>
                  <a:lnTo>
                    <a:pt x="360" y="648"/>
                  </a:lnTo>
                  <a:lnTo>
                    <a:pt x="354" y="646"/>
                  </a:lnTo>
                  <a:lnTo>
                    <a:pt x="345" y="646"/>
                  </a:lnTo>
                  <a:lnTo>
                    <a:pt x="337" y="646"/>
                  </a:lnTo>
                  <a:lnTo>
                    <a:pt x="329" y="645"/>
                  </a:lnTo>
                  <a:lnTo>
                    <a:pt x="321" y="644"/>
                  </a:lnTo>
                  <a:lnTo>
                    <a:pt x="309" y="642"/>
                  </a:lnTo>
                  <a:lnTo>
                    <a:pt x="258" y="722"/>
                  </a:lnTo>
                  <a:lnTo>
                    <a:pt x="255" y="721"/>
                  </a:lnTo>
                  <a:lnTo>
                    <a:pt x="251" y="720"/>
                  </a:lnTo>
                  <a:lnTo>
                    <a:pt x="249" y="720"/>
                  </a:lnTo>
                  <a:lnTo>
                    <a:pt x="248" y="719"/>
                  </a:lnTo>
                  <a:lnTo>
                    <a:pt x="255" y="626"/>
                  </a:lnTo>
                  <a:lnTo>
                    <a:pt x="242" y="620"/>
                  </a:lnTo>
                  <a:lnTo>
                    <a:pt x="234" y="616"/>
                  </a:lnTo>
                  <a:lnTo>
                    <a:pt x="227" y="613"/>
                  </a:lnTo>
                  <a:lnTo>
                    <a:pt x="220" y="608"/>
                  </a:lnTo>
                  <a:lnTo>
                    <a:pt x="212" y="604"/>
                  </a:lnTo>
                  <a:lnTo>
                    <a:pt x="205" y="600"/>
                  </a:lnTo>
                  <a:lnTo>
                    <a:pt x="198" y="596"/>
                  </a:lnTo>
                  <a:lnTo>
                    <a:pt x="192" y="590"/>
                  </a:lnTo>
                  <a:lnTo>
                    <a:pt x="185" y="585"/>
                  </a:lnTo>
                  <a:lnTo>
                    <a:pt x="175" y="576"/>
                  </a:lnTo>
                  <a:lnTo>
                    <a:pt x="93" y="620"/>
                  </a:lnTo>
                  <a:lnTo>
                    <a:pt x="92" y="618"/>
                  </a:lnTo>
                  <a:lnTo>
                    <a:pt x="90" y="616"/>
                  </a:lnTo>
                  <a:lnTo>
                    <a:pt x="89" y="614"/>
                  </a:lnTo>
                  <a:lnTo>
                    <a:pt x="86" y="612"/>
                  </a:lnTo>
                  <a:lnTo>
                    <a:pt x="138" y="536"/>
                  </a:lnTo>
                  <a:lnTo>
                    <a:pt x="130" y="524"/>
                  </a:lnTo>
                  <a:lnTo>
                    <a:pt x="121" y="510"/>
                  </a:lnTo>
                  <a:lnTo>
                    <a:pt x="113" y="495"/>
                  </a:lnTo>
                  <a:lnTo>
                    <a:pt x="106" y="479"/>
                  </a:lnTo>
                  <a:lnTo>
                    <a:pt x="99" y="464"/>
                  </a:lnTo>
                  <a:lnTo>
                    <a:pt x="94" y="452"/>
                  </a:lnTo>
                  <a:lnTo>
                    <a:pt x="2" y="448"/>
                  </a:lnTo>
                  <a:lnTo>
                    <a:pt x="1" y="446"/>
                  </a:lnTo>
                  <a:lnTo>
                    <a:pt x="1" y="442"/>
                  </a:lnTo>
                  <a:lnTo>
                    <a:pt x="1" y="440"/>
                  </a:lnTo>
                  <a:lnTo>
                    <a:pt x="0" y="438"/>
                  </a:lnTo>
                  <a:lnTo>
                    <a:pt x="83" y="397"/>
                  </a:lnTo>
                  <a:lnTo>
                    <a:pt x="82" y="385"/>
                  </a:lnTo>
                  <a:lnTo>
                    <a:pt x="82" y="368"/>
                  </a:lnTo>
                  <a:lnTo>
                    <a:pt x="82" y="350"/>
                  </a:lnTo>
                  <a:lnTo>
                    <a:pt x="84" y="333"/>
                  </a:lnTo>
                  <a:lnTo>
                    <a:pt x="86" y="317"/>
                  </a:lnTo>
                  <a:lnTo>
                    <a:pt x="89" y="303"/>
                  </a:lnTo>
                  <a:lnTo>
                    <a:pt x="10" y="255"/>
                  </a:lnTo>
                  <a:lnTo>
                    <a:pt x="12" y="252"/>
                  </a:lnTo>
                  <a:lnTo>
                    <a:pt x="13" y="250"/>
                  </a:lnTo>
                  <a:lnTo>
                    <a:pt x="13" y="248"/>
                  </a:lnTo>
                  <a:lnTo>
                    <a:pt x="14" y="244"/>
                  </a:lnTo>
                  <a:lnTo>
                    <a:pt x="107" y="251"/>
                  </a:lnTo>
                  <a:lnTo>
                    <a:pt x="113" y="238"/>
                  </a:lnTo>
                  <a:lnTo>
                    <a:pt x="116" y="232"/>
                  </a:lnTo>
                  <a:lnTo>
                    <a:pt x="121" y="223"/>
                  </a:lnTo>
                  <a:lnTo>
                    <a:pt x="126" y="217"/>
                  </a:lnTo>
                  <a:lnTo>
                    <a:pt x="130" y="210"/>
                  </a:lnTo>
                  <a:lnTo>
                    <a:pt x="135" y="204"/>
                  </a:lnTo>
                  <a:lnTo>
                    <a:pt x="139" y="197"/>
                  </a:lnTo>
                  <a:lnTo>
                    <a:pt x="145" y="190"/>
                  </a:lnTo>
                  <a:lnTo>
                    <a:pt x="150" y="184"/>
                  </a:lnTo>
                  <a:lnTo>
                    <a:pt x="159" y="174"/>
                  </a:lnTo>
                  <a:lnTo>
                    <a:pt x="115" y="91"/>
                  </a:lnTo>
                  <a:lnTo>
                    <a:pt x="117" y="89"/>
                  </a:lnTo>
                  <a:lnTo>
                    <a:pt x="120" y="88"/>
                  </a:lnTo>
                  <a:lnTo>
                    <a:pt x="121" y="85"/>
                  </a:lnTo>
                  <a:lnTo>
                    <a:pt x="123" y="84"/>
                  </a:lnTo>
                  <a:lnTo>
                    <a:pt x="202" y="137"/>
                  </a:lnTo>
                  <a:lnTo>
                    <a:pt x="213" y="130"/>
                  </a:lnTo>
                  <a:lnTo>
                    <a:pt x="220" y="127"/>
                  </a:lnTo>
                  <a:lnTo>
                    <a:pt x="226" y="122"/>
                  </a:lnTo>
                  <a:lnTo>
                    <a:pt x="233" y="119"/>
                  </a:lnTo>
                  <a:lnTo>
                    <a:pt x="240" y="115"/>
                  </a:lnTo>
                  <a:lnTo>
                    <a:pt x="248" y="113"/>
                  </a:lnTo>
                  <a:lnTo>
                    <a:pt x="255" y="109"/>
                  </a:lnTo>
                  <a:lnTo>
                    <a:pt x="261" y="106"/>
                  </a:lnTo>
                  <a:lnTo>
                    <a:pt x="269" y="104"/>
                  </a:lnTo>
                  <a:lnTo>
                    <a:pt x="282" y="99"/>
                  </a:lnTo>
                  <a:lnTo>
                    <a:pt x="286" y="2"/>
                  </a:lnTo>
                  <a:lnTo>
                    <a:pt x="289" y="2"/>
                  </a:lnTo>
                  <a:lnTo>
                    <a:pt x="293" y="1"/>
                  </a:lnTo>
                  <a:lnTo>
                    <a:pt x="295" y="1"/>
                  </a:lnTo>
                  <a:lnTo>
                    <a:pt x="298" y="0"/>
                  </a:lnTo>
                  <a:lnTo>
                    <a:pt x="341" y="89"/>
                  </a:lnTo>
                  <a:lnTo>
                    <a:pt x="354" y="88"/>
                  </a:lnTo>
                  <a:lnTo>
                    <a:pt x="360" y="88"/>
                  </a:lnTo>
                  <a:lnTo>
                    <a:pt x="369" y="88"/>
                  </a:lnTo>
                  <a:lnTo>
                    <a:pt x="375" y="88"/>
                  </a:lnTo>
                  <a:lnTo>
                    <a:pt x="382" y="89"/>
                  </a:lnTo>
                  <a:lnTo>
                    <a:pt x="390" y="89"/>
                  </a:lnTo>
                  <a:lnTo>
                    <a:pt x="397" y="90"/>
                  </a:lnTo>
                  <a:lnTo>
                    <a:pt x="404" y="91"/>
                  </a:lnTo>
                  <a:lnTo>
                    <a:pt x="411" y="92"/>
                  </a:lnTo>
                  <a:lnTo>
                    <a:pt x="425" y="96"/>
                  </a:lnTo>
                  <a:lnTo>
                    <a:pt x="477" y="11"/>
                  </a:lnTo>
                  <a:lnTo>
                    <a:pt x="479" y="13"/>
                  </a:lnTo>
                  <a:lnTo>
                    <a:pt x="481" y="14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83" y="115"/>
                  </a:lnTo>
                  <a:lnTo>
                    <a:pt x="494" y="122"/>
                  </a:lnTo>
                  <a:lnTo>
                    <a:pt x="500" y="126"/>
                  </a:lnTo>
                  <a:lnTo>
                    <a:pt x="506" y="129"/>
                  </a:lnTo>
                  <a:lnTo>
                    <a:pt x="511" y="132"/>
                  </a:lnTo>
                  <a:lnTo>
                    <a:pt x="516" y="136"/>
                  </a:lnTo>
                  <a:lnTo>
                    <a:pt x="522" y="139"/>
                  </a:lnTo>
                  <a:lnTo>
                    <a:pt x="527" y="144"/>
                  </a:lnTo>
                  <a:lnTo>
                    <a:pt x="532" y="147"/>
                  </a:lnTo>
                  <a:lnTo>
                    <a:pt x="538" y="152"/>
                  </a:lnTo>
                  <a:lnTo>
                    <a:pt x="548" y="161"/>
                  </a:lnTo>
                  <a:lnTo>
                    <a:pt x="637" y="114"/>
                  </a:lnTo>
                  <a:lnTo>
                    <a:pt x="639" y="116"/>
                  </a:lnTo>
                  <a:lnTo>
                    <a:pt x="641" y="119"/>
                  </a:lnTo>
                  <a:lnTo>
                    <a:pt x="644" y="122"/>
                  </a:lnTo>
                  <a:lnTo>
                    <a:pt x="646" y="124"/>
                  </a:lnTo>
                  <a:lnTo>
                    <a:pt x="590" y="207"/>
                  </a:lnTo>
                  <a:lnTo>
                    <a:pt x="597" y="219"/>
                  </a:lnTo>
                  <a:lnTo>
                    <a:pt x="603" y="230"/>
                  </a:lnTo>
                  <a:lnTo>
                    <a:pt x="609" y="242"/>
                  </a:lnTo>
                  <a:lnTo>
                    <a:pt x="615" y="255"/>
                  </a:lnTo>
                  <a:lnTo>
                    <a:pt x="621" y="266"/>
                  </a:lnTo>
                  <a:lnTo>
                    <a:pt x="625" y="279"/>
                  </a:lnTo>
                  <a:lnTo>
                    <a:pt x="726" y="282"/>
                  </a:lnTo>
                  <a:lnTo>
                    <a:pt x="727" y="286"/>
                  </a:lnTo>
                  <a:lnTo>
                    <a:pt x="728" y="289"/>
                  </a:lnTo>
                  <a:lnTo>
                    <a:pt x="728" y="293"/>
                  </a:lnTo>
                  <a:lnTo>
                    <a:pt x="729" y="296"/>
                  </a:lnTo>
                  <a:lnTo>
                    <a:pt x="638" y="341"/>
                  </a:lnTo>
                  <a:lnTo>
                    <a:pt x="639" y="354"/>
                  </a:lnTo>
                  <a:lnTo>
                    <a:pt x="639" y="366"/>
                  </a:lnTo>
                  <a:lnTo>
                    <a:pt x="639" y="380"/>
                  </a:lnTo>
                  <a:lnTo>
                    <a:pt x="638" y="394"/>
                  </a:lnTo>
                  <a:lnTo>
                    <a:pt x="637" y="407"/>
                  </a:lnTo>
                  <a:lnTo>
                    <a:pt x="635" y="419"/>
                  </a:lnTo>
                  <a:lnTo>
                    <a:pt x="720" y="474"/>
                  </a:lnTo>
                  <a:lnTo>
                    <a:pt x="719" y="477"/>
                  </a:lnTo>
                  <a:lnTo>
                    <a:pt x="717" y="480"/>
                  </a:lnTo>
                  <a:lnTo>
                    <a:pt x="716" y="484"/>
                  </a:lnTo>
                  <a:lnTo>
                    <a:pt x="715" y="486"/>
                  </a:lnTo>
                  <a:lnTo>
                    <a:pt x="616" y="479"/>
                  </a:lnTo>
                  <a:lnTo>
                    <a:pt x="610" y="492"/>
                  </a:lnTo>
                  <a:lnTo>
                    <a:pt x="603" y="503"/>
                  </a:lnTo>
                  <a:lnTo>
                    <a:pt x="597" y="515"/>
                  </a:lnTo>
                  <a:lnTo>
                    <a:pt x="590" y="527"/>
                  </a:lnTo>
                  <a:lnTo>
                    <a:pt x="582" y="538"/>
                  </a:lnTo>
                  <a:lnTo>
                    <a:pt x="574" y="548"/>
                  </a:lnTo>
                  <a:lnTo>
                    <a:pt x="620" y="636"/>
                  </a:lnTo>
                  <a:lnTo>
                    <a:pt x="617" y="638"/>
                  </a:lnTo>
                  <a:lnTo>
                    <a:pt x="615" y="641"/>
                  </a:lnTo>
                  <a:lnTo>
                    <a:pt x="612" y="643"/>
                  </a:lnTo>
                  <a:lnTo>
                    <a:pt x="609" y="645"/>
                  </a:lnTo>
                  <a:lnTo>
                    <a:pt x="529" y="590"/>
                  </a:lnTo>
                  <a:lnTo>
                    <a:pt x="517" y="598"/>
                  </a:lnTo>
                  <a:lnTo>
                    <a:pt x="511" y="603"/>
                  </a:lnTo>
                  <a:lnTo>
                    <a:pt x="504" y="606"/>
                  </a:lnTo>
                  <a:lnTo>
                    <a:pt x="499" y="610"/>
                  </a:lnTo>
                  <a:lnTo>
                    <a:pt x="493" y="613"/>
                  </a:lnTo>
                  <a:lnTo>
                    <a:pt x="487" y="616"/>
                  </a:lnTo>
                  <a:lnTo>
                    <a:pt x="480" y="620"/>
                  </a:lnTo>
                  <a:lnTo>
                    <a:pt x="474" y="623"/>
                  </a:lnTo>
                  <a:lnTo>
                    <a:pt x="468" y="626"/>
                  </a:lnTo>
                  <a:lnTo>
                    <a:pt x="455" y="6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 sz="1100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038601" y="2733676"/>
              <a:ext cx="212725" cy="212725"/>
            </a:xfrm>
            <a:custGeom>
              <a:avLst/>
              <a:gdLst/>
              <a:ahLst/>
              <a:cxnLst>
                <a:cxn ang="0">
                  <a:pos x="62" y="247"/>
                </a:cxn>
                <a:cxn ang="0">
                  <a:pos x="41" y="231"/>
                </a:cxn>
                <a:cxn ang="0">
                  <a:pos x="24" y="210"/>
                </a:cxn>
                <a:cxn ang="0">
                  <a:pos x="12" y="188"/>
                </a:cxn>
                <a:cxn ang="0">
                  <a:pos x="3" y="163"/>
                </a:cxn>
                <a:cxn ang="0">
                  <a:pos x="0" y="137"/>
                </a:cxn>
                <a:cxn ang="0">
                  <a:pos x="2" y="112"/>
                </a:cxn>
                <a:cxn ang="0">
                  <a:pos x="9" y="87"/>
                </a:cxn>
                <a:cxn ang="0">
                  <a:pos x="22" y="62"/>
                </a:cxn>
                <a:cxn ang="0">
                  <a:pos x="30" y="51"/>
                </a:cxn>
                <a:cxn ang="0">
                  <a:pos x="38" y="42"/>
                </a:cxn>
                <a:cxn ang="0">
                  <a:pos x="48" y="33"/>
                </a:cxn>
                <a:cxn ang="0">
                  <a:pos x="59" y="24"/>
                </a:cxn>
                <a:cxn ang="0">
                  <a:pos x="69" y="18"/>
                </a:cxn>
                <a:cxn ang="0">
                  <a:pos x="81" y="12"/>
                </a:cxn>
                <a:cxn ang="0">
                  <a:pos x="93" y="7"/>
                </a:cxn>
                <a:cxn ang="0">
                  <a:pos x="106" y="4"/>
                </a:cxn>
                <a:cxn ang="0">
                  <a:pos x="117" y="1"/>
                </a:cxn>
                <a:cxn ang="0">
                  <a:pos x="131" y="0"/>
                </a:cxn>
                <a:cxn ang="0">
                  <a:pos x="144" y="1"/>
                </a:cxn>
                <a:cxn ang="0">
                  <a:pos x="157" y="3"/>
                </a:cxn>
                <a:cxn ang="0">
                  <a:pos x="169" y="6"/>
                </a:cxn>
                <a:cxn ang="0">
                  <a:pos x="182" y="9"/>
                </a:cxn>
                <a:cxn ang="0">
                  <a:pos x="195" y="15"/>
                </a:cxn>
                <a:cxn ang="0">
                  <a:pos x="206" y="22"/>
                </a:cxn>
                <a:cxn ang="0">
                  <a:pos x="227" y="38"/>
                </a:cxn>
                <a:cxn ang="0">
                  <a:pos x="244" y="59"/>
                </a:cxn>
                <a:cxn ang="0">
                  <a:pos x="257" y="81"/>
                </a:cxn>
                <a:cxn ang="0">
                  <a:pos x="265" y="105"/>
                </a:cxn>
                <a:cxn ang="0">
                  <a:pos x="267" y="132"/>
                </a:cxn>
                <a:cxn ang="0">
                  <a:pos x="265" y="157"/>
                </a:cxn>
                <a:cxn ang="0">
                  <a:pos x="258" y="182"/>
                </a:cxn>
                <a:cxn ang="0">
                  <a:pos x="246" y="207"/>
                </a:cxn>
                <a:cxn ang="0">
                  <a:pos x="238" y="217"/>
                </a:cxn>
                <a:cxn ang="0">
                  <a:pos x="230" y="227"/>
                </a:cxn>
                <a:cxn ang="0">
                  <a:pos x="221" y="236"/>
                </a:cxn>
                <a:cxn ang="0">
                  <a:pos x="211" y="245"/>
                </a:cxn>
                <a:cxn ang="0">
                  <a:pos x="199" y="251"/>
                </a:cxn>
                <a:cxn ang="0">
                  <a:pos x="188" y="257"/>
                </a:cxn>
                <a:cxn ang="0">
                  <a:pos x="175" y="262"/>
                </a:cxn>
                <a:cxn ang="0">
                  <a:pos x="162" y="265"/>
                </a:cxn>
                <a:cxn ang="0">
                  <a:pos x="150" y="268"/>
                </a:cxn>
                <a:cxn ang="0">
                  <a:pos x="136" y="268"/>
                </a:cxn>
                <a:cxn ang="0">
                  <a:pos x="123" y="268"/>
                </a:cxn>
                <a:cxn ang="0">
                  <a:pos x="111" y="266"/>
                </a:cxn>
                <a:cxn ang="0">
                  <a:pos x="98" y="263"/>
                </a:cxn>
                <a:cxn ang="0">
                  <a:pos x="85" y="260"/>
                </a:cxn>
                <a:cxn ang="0">
                  <a:pos x="74" y="254"/>
                </a:cxn>
                <a:cxn ang="0">
                  <a:pos x="62" y="247"/>
                </a:cxn>
              </a:cxnLst>
              <a:rect l="0" t="0" r="r" b="b"/>
              <a:pathLst>
                <a:path w="267" h="268">
                  <a:moveTo>
                    <a:pt x="62" y="247"/>
                  </a:moveTo>
                  <a:lnTo>
                    <a:pt x="41" y="231"/>
                  </a:lnTo>
                  <a:lnTo>
                    <a:pt x="24" y="210"/>
                  </a:lnTo>
                  <a:lnTo>
                    <a:pt x="12" y="188"/>
                  </a:lnTo>
                  <a:lnTo>
                    <a:pt x="3" y="163"/>
                  </a:lnTo>
                  <a:lnTo>
                    <a:pt x="0" y="137"/>
                  </a:lnTo>
                  <a:lnTo>
                    <a:pt x="2" y="112"/>
                  </a:lnTo>
                  <a:lnTo>
                    <a:pt x="9" y="87"/>
                  </a:lnTo>
                  <a:lnTo>
                    <a:pt x="22" y="62"/>
                  </a:lnTo>
                  <a:lnTo>
                    <a:pt x="30" y="51"/>
                  </a:lnTo>
                  <a:lnTo>
                    <a:pt x="38" y="42"/>
                  </a:lnTo>
                  <a:lnTo>
                    <a:pt x="48" y="33"/>
                  </a:lnTo>
                  <a:lnTo>
                    <a:pt x="59" y="24"/>
                  </a:lnTo>
                  <a:lnTo>
                    <a:pt x="69" y="18"/>
                  </a:lnTo>
                  <a:lnTo>
                    <a:pt x="81" y="12"/>
                  </a:lnTo>
                  <a:lnTo>
                    <a:pt x="93" y="7"/>
                  </a:lnTo>
                  <a:lnTo>
                    <a:pt x="106" y="4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44" y="1"/>
                  </a:lnTo>
                  <a:lnTo>
                    <a:pt x="157" y="3"/>
                  </a:lnTo>
                  <a:lnTo>
                    <a:pt x="169" y="6"/>
                  </a:lnTo>
                  <a:lnTo>
                    <a:pt x="182" y="9"/>
                  </a:lnTo>
                  <a:lnTo>
                    <a:pt x="195" y="15"/>
                  </a:lnTo>
                  <a:lnTo>
                    <a:pt x="206" y="22"/>
                  </a:lnTo>
                  <a:lnTo>
                    <a:pt x="227" y="38"/>
                  </a:lnTo>
                  <a:lnTo>
                    <a:pt x="244" y="59"/>
                  </a:lnTo>
                  <a:lnTo>
                    <a:pt x="257" y="81"/>
                  </a:lnTo>
                  <a:lnTo>
                    <a:pt x="265" y="105"/>
                  </a:lnTo>
                  <a:lnTo>
                    <a:pt x="267" y="132"/>
                  </a:lnTo>
                  <a:lnTo>
                    <a:pt x="265" y="157"/>
                  </a:lnTo>
                  <a:lnTo>
                    <a:pt x="258" y="182"/>
                  </a:lnTo>
                  <a:lnTo>
                    <a:pt x="246" y="207"/>
                  </a:lnTo>
                  <a:lnTo>
                    <a:pt x="238" y="217"/>
                  </a:lnTo>
                  <a:lnTo>
                    <a:pt x="230" y="227"/>
                  </a:lnTo>
                  <a:lnTo>
                    <a:pt x="221" y="236"/>
                  </a:lnTo>
                  <a:lnTo>
                    <a:pt x="211" y="245"/>
                  </a:lnTo>
                  <a:lnTo>
                    <a:pt x="199" y="251"/>
                  </a:lnTo>
                  <a:lnTo>
                    <a:pt x="188" y="257"/>
                  </a:lnTo>
                  <a:lnTo>
                    <a:pt x="175" y="262"/>
                  </a:lnTo>
                  <a:lnTo>
                    <a:pt x="162" y="265"/>
                  </a:lnTo>
                  <a:lnTo>
                    <a:pt x="150" y="268"/>
                  </a:lnTo>
                  <a:lnTo>
                    <a:pt x="136" y="268"/>
                  </a:lnTo>
                  <a:lnTo>
                    <a:pt x="123" y="268"/>
                  </a:lnTo>
                  <a:lnTo>
                    <a:pt x="111" y="266"/>
                  </a:lnTo>
                  <a:lnTo>
                    <a:pt x="98" y="263"/>
                  </a:lnTo>
                  <a:lnTo>
                    <a:pt x="85" y="260"/>
                  </a:lnTo>
                  <a:lnTo>
                    <a:pt x="74" y="254"/>
                  </a:lnTo>
                  <a:lnTo>
                    <a:pt x="62" y="247"/>
                  </a:lnTo>
                  <a:close/>
                </a:path>
              </a:pathLst>
            </a:custGeom>
            <a:grpFill/>
            <a:ln w="5715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 sz="1100"/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4640263" y="2209800"/>
            <a:ext cx="1150937" cy="1190625"/>
            <a:chOff x="4639614" y="2209800"/>
            <a:chExt cx="1151586" cy="1190289"/>
          </a:xfrm>
        </p:grpSpPr>
        <p:grpSp>
          <p:nvGrpSpPr>
            <p:cNvPr id="12" name="Group 18"/>
            <p:cNvGrpSpPr/>
            <p:nvPr/>
          </p:nvGrpSpPr>
          <p:grpSpPr>
            <a:xfrm>
              <a:off x="4639614" y="2209800"/>
              <a:ext cx="1151586" cy="1190289"/>
              <a:chOff x="4727576" y="2781301"/>
              <a:chExt cx="649288" cy="649288"/>
            </a:xfrm>
            <a:solidFill>
              <a:schemeClr val="accent5">
                <a:lumMod val="75000"/>
              </a:schemeClr>
            </a:solidFill>
            <a:effectLst/>
          </p:grpSpPr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4727576" y="2781301"/>
                <a:ext cx="649288" cy="649288"/>
              </a:xfrm>
              <a:custGeom>
                <a:avLst/>
                <a:gdLst/>
                <a:ahLst/>
                <a:cxnLst>
                  <a:cxn ang="0">
                    <a:pos x="810" y="311"/>
                  </a:cxn>
                  <a:cxn ang="0">
                    <a:pos x="805" y="295"/>
                  </a:cxn>
                  <a:cxn ang="0">
                    <a:pos x="801" y="278"/>
                  </a:cxn>
                  <a:cxn ang="0">
                    <a:pos x="790" y="251"/>
                  </a:cxn>
                  <a:cxn ang="0">
                    <a:pos x="678" y="242"/>
                  </a:cxn>
                  <a:cxn ang="0">
                    <a:pos x="719" y="136"/>
                  </a:cxn>
                  <a:cxn ang="0">
                    <a:pos x="701" y="118"/>
                  </a:cxn>
                  <a:cxn ang="0">
                    <a:pos x="688" y="104"/>
                  </a:cxn>
                  <a:cxn ang="0">
                    <a:pos x="674" y="92"/>
                  </a:cxn>
                  <a:cxn ang="0">
                    <a:pos x="567" y="135"/>
                  </a:cxn>
                  <a:cxn ang="0">
                    <a:pos x="545" y="123"/>
                  </a:cxn>
                  <a:cxn ang="0">
                    <a:pos x="523" y="13"/>
                  </a:cxn>
                  <a:cxn ang="0">
                    <a:pos x="506" y="8"/>
                  </a:cxn>
                  <a:cxn ang="0">
                    <a:pos x="487" y="4"/>
                  </a:cxn>
                  <a:cxn ang="0">
                    <a:pos x="420" y="92"/>
                  </a:cxn>
                  <a:cxn ang="0">
                    <a:pos x="407" y="92"/>
                  </a:cxn>
                  <a:cxn ang="0">
                    <a:pos x="393" y="92"/>
                  </a:cxn>
                  <a:cxn ang="0">
                    <a:pos x="331" y="4"/>
                  </a:cxn>
                  <a:cxn ang="0">
                    <a:pos x="303" y="9"/>
                  </a:cxn>
                  <a:cxn ang="0">
                    <a:pos x="287" y="14"/>
                  </a:cxn>
                  <a:cxn ang="0">
                    <a:pos x="271" y="20"/>
                  </a:cxn>
                  <a:cxn ang="0">
                    <a:pos x="254" y="132"/>
                  </a:cxn>
                  <a:cxn ang="0">
                    <a:pos x="228" y="147"/>
                  </a:cxn>
                  <a:cxn ang="0">
                    <a:pos x="120" y="114"/>
                  </a:cxn>
                  <a:cxn ang="0">
                    <a:pos x="96" y="140"/>
                  </a:cxn>
                  <a:cxn ang="0">
                    <a:pos x="134" y="244"/>
                  </a:cxn>
                  <a:cxn ang="0">
                    <a:pos x="118" y="273"/>
                  </a:cxn>
                  <a:cxn ang="0">
                    <a:pos x="11" y="300"/>
                  </a:cxn>
                  <a:cxn ang="0">
                    <a:pos x="3" y="333"/>
                  </a:cxn>
                  <a:cxn ang="0">
                    <a:pos x="86" y="403"/>
                  </a:cxn>
                  <a:cxn ang="0">
                    <a:pos x="87" y="440"/>
                  </a:cxn>
                  <a:cxn ang="0">
                    <a:pos x="10" y="515"/>
                  </a:cxn>
                  <a:cxn ang="0">
                    <a:pos x="20" y="548"/>
                  </a:cxn>
                  <a:cxn ang="0">
                    <a:pos x="126" y="568"/>
                  </a:cxn>
                  <a:cxn ang="0">
                    <a:pos x="147" y="599"/>
                  </a:cxn>
                  <a:cxn ang="0">
                    <a:pos x="118" y="702"/>
                  </a:cxn>
                  <a:cxn ang="0">
                    <a:pos x="142" y="724"/>
                  </a:cxn>
                  <a:cxn ang="0">
                    <a:pos x="240" y="686"/>
                  </a:cxn>
                  <a:cxn ang="0">
                    <a:pos x="256" y="695"/>
                  </a:cxn>
                  <a:cxn ang="0">
                    <a:pos x="272" y="703"/>
                  </a:cxn>
                  <a:cxn ang="0">
                    <a:pos x="294" y="804"/>
                  </a:cxn>
                  <a:cxn ang="0">
                    <a:pos x="310" y="809"/>
                  </a:cxn>
                  <a:cxn ang="0">
                    <a:pos x="326" y="813"/>
                  </a:cxn>
                  <a:cxn ang="0">
                    <a:pos x="353" y="817"/>
                  </a:cxn>
                  <a:cxn ang="0">
                    <a:pos x="409" y="732"/>
                  </a:cxn>
                  <a:cxn ang="0">
                    <a:pos x="426" y="732"/>
                  </a:cxn>
                  <a:cxn ang="0">
                    <a:pos x="445" y="731"/>
                  </a:cxn>
                  <a:cxn ang="0">
                    <a:pos x="513" y="807"/>
                  </a:cxn>
                  <a:cxn ang="0">
                    <a:pos x="527" y="803"/>
                  </a:cxn>
                  <a:cxn ang="0">
                    <a:pos x="545" y="798"/>
                  </a:cxn>
                  <a:cxn ang="0">
                    <a:pos x="561" y="693"/>
                  </a:cxn>
                  <a:cxn ang="0">
                    <a:pos x="576" y="683"/>
                  </a:cxn>
                  <a:cxn ang="0">
                    <a:pos x="590" y="674"/>
                  </a:cxn>
                  <a:cxn ang="0">
                    <a:pos x="684" y="717"/>
                  </a:cxn>
                  <a:cxn ang="0">
                    <a:pos x="712" y="689"/>
                  </a:cxn>
                  <a:cxn ang="0">
                    <a:pos x="736" y="660"/>
                  </a:cxn>
                  <a:cxn ang="0">
                    <a:pos x="691" y="558"/>
                  </a:cxn>
                  <a:cxn ang="0">
                    <a:pos x="801" y="538"/>
                  </a:cxn>
                  <a:cxn ang="0">
                    <a:pos x="811" y="500"/>
                  </a:cxn>
                  <a:cxn ang="0">
                    <a:pos x="818" y="462"/>
                  </a:cxn>
                  <a:cxn ang="0">
                    <a:pos x="725" y="397"/>
                  </a:cxn>
                </a:cxnLst>
                <a:rect l="0" t="0" r="r" b="b"/>
                <a:pathLst>
                  <a:path w="818" h="817">
                    <a:moveTo>
                      <a:pt x="724" y="379"/>
                    </a:moveTo>
                    <a:lnTo>
                      <a:pt x="813" y="326"/>
                    </a:lnTo>
                    <a:lnTo>
                      <a:pt x="810" y="311"/>
                    </a:lnTo>
                    <a:lnTo>
                      <a:pt x="809" y="306"/>
                    </a:lnTo>
                    <a:lnTo>
                      <a:pt x="808" y="301"/>
                    </a:lnTo>
                    <a:lnTo>
                      <a:pt x="805" y="295"/>
                    </a:lnTo>
                    <a:lnTo>
                      <a:pt x="804" y="291"/>
                    </a:lnTo>
                    <a:lnTo>
                      <a:pt x="802" y="285"/>
                    </a:lnTo>
                    <a:lnTo>
                      <a:pt x="801" y="278"/>
                    </a:lnTo>
                    <a:lnTo>
                      <a:pt x="798" y="272"/>
                    </a:lnTo>
                    <a:lnTo>
                      <a:pt x="796" y="265"/>
                    </a:lnTo>
                    <a:lnTo>
                      <a:pt x="790" y="251"/>
                    </a:lnTo>
                    <a:lnTo>
                      <a:pt x="686" y="256"/>
                    </a:lnTo>
                    <a:lnTo>
                      <a:pt x="681" y="249"/>
                    </a:lnTo>
                    <a:lnTo>
                      <a:pt x="678" y="242"/>
                    </a:lnTo>
                    <a:lnTo>
                      <a:pt x="673" y="235"/>
                    </a:lnTo>
                    <a:lnTo>
                      <a:pt x="668" y="228"/>
                    </a:lnTo>
                    <a:lnTo>
                      <a:pt x="719" y="136"/>
                    </a:lnTo>
                    <a:lnTo>
                      <a:pt x="709" y="126"/>
                    </a:lnTo>
                    <a:lnTo>
                      <a:pt x="705" y="121"/>
                    </a:lnTo>
                    <a:lnTo>
                      <a:pt x="701" y="118"/>
                    </a:lnTo>
                    <a:lnTo>
                      <a:pt x="696" y="113"/>
                    </a:lnTo>
                    <a:lnTo>
                      <a:pt x="691" y="108"/>
                    </a:lnTo>
                    <a:lnTo>
                      <a:pt x="688" y="104"/>
                    </a:lnTo>
                    <a:lnTo>
                      <a:pt x="683" y="100"/>
                    </a:lnTo>
                    <a:lnTo>
                      <a:pt x="679" y="96"/>
                    </a:lnTo>
                    <a:lnTo>
                      <a:pt x="674" y="92"/>
                    </a:lnTo>
                    <a:lnTo>
                      <a:pt x="663" y="83"/>
                    </a:lnTo>
                    <a:lnTo>
                      <a:pt x="574" y="140"/>
                    </a:lnTo>
                    <a:lnTo>
                      <a:pt x="567" y="135"/>
                    </a:lnTo>
                    <a:lnTo>
                      <a:pt x="560" y="132"/>
                    </a:lnTo>
                    <a:lnTo>
                      <a:pt x="552" y="127"/>
                    </a:lnTo>
                    <a:lnTo>
                      <a:pt x="545" y="123"/>
                    </a:lnTo>
                    <a:lnTo>
                      <a:pt x="543" y="19"/>
                    </a:lnTo>
                    <a:lnTo>
                      <a:pt x="529" y="14"/>
                    </a:lnTo>
                    <a:lnTo>
                      <a:pt x="523" y="13"/>
                    </a:lnTo>
                    <a:lnTo>
                      <a:pt x="517" y="11"/>
                    </a:lnTo>
                    <a:lnTo>
                      <a:pt x="512" y="9"/>
                    </a:lnTo>
                    <a:lnTo>
                      <a:pt x="506" y="8"/>
                    </a:lnTo>
                    <a:lnTo>
                      <a:pt x="500" y="6"/>
                    </a:lnTo>
                    <a:lnTo>
                      <a:pt x="493" y="5"/>
                    </a:lnTo>
                    <a:lnTo>
                      <a:pt x="487" y="4"/>
                    </a:lnTo>
                    <a:lnTo>
                      <a:pt x="482" y="2"/>
                    </a:lnTo>
                    <a:lnTo>
                      <a:pt x="467" y="0"/>
                    </a:lnTo>
                    <a:lnTo>
                      <a:pt x="420" y="92"/>
                    </a:lnTo>
                    <a:lnTo>
                      <a:pt x="415" y="92"/>
                    </a:lnTo>
                    <a:lnTo>
                      <a:pt x="410" y="92"/>
                    </a:lnTo>
                    <a:lnTo>
                      <a:pt x="407" y="92"/>
                    </a:lnTo>
                    <a:lnTo>
                      <a:pt x="402" y="92"/>
                    </a:lnTo>
                    <a:lnTo>
                      <a:pt x="398" y="92"/>
                    </a:lnTo>
                    <a:lnTo>
                      <a:pt x="393" y="92"/>
                    </a:lnTo>
                    <a:lnTo>
                      <a:pt x="388" y="94"/>
                    </a:lnTo>
                    <a:lnTo>
                      <a:pt x="384" y="94"/>
                    </a:lnTo>
                    <a:lnTo>
                      <a:pt x="331" y="4"/>
                    </a:lnTo>
                    <a:lnTo>
                      <a:pt x="316" y="7"/>
                    </a:lnTo>
                    <a:lnTo>
                      <a:pt x="310" y="8"/>
                    </a:lnTo>
                    <a:lnTo>
                      <a:pt x="303" y="9"/>
                    </a:lnTo>
                    <a:lnTo>
                      <a:pt x="297" y="11"/>
                    </a:lnTo>
                    <a:lnTo>
                      <a:pt x="293" y="13"/>
                    </a:lnTo>
                    <a:lnTo>
                      <a:pt x="287" y="14"/>
                    </a:lnTo>
                    <a:lnTo>
                      <a:pt x="281" y="16"/>
                    </a:lnTo>
                    <a:lnTo>
                      <a:pt x="277" y="17"/>
                    </a:lnTo>
                    <a:lnTo>
                      <a:pt x="271" y="20"/>
                    </a:lnTo>
                    <a:lnTo>
                      <a:pt x="257" y="24"/>
                    </a:lnTo>
                    <a:lnTo>
                      <a:pt x="262" y="127"/>
                    </a:lnTo>
                    <a:lnTo>
                      <a:pt x="254" y="132"/>
                    </a:lnTo>
                    <a:lnTo>
                      <a:pt x="244" y="136"/>
                    </a:lnTo>
                    <a:lnTo>
                      <a:pt x="236" y="142"/>
                    </a:lnTo>
                    <a:lnTo>
                      <a:pt x="228" y="147"/>
                    </a:lnTo>
                    <a:lnTo>
                      <a:pt x="139" y="97"/>
                    </a:lnTo>
                    <a:lnTo>
                      <a:pt x="128" y="106"/>
                    </a:lnTo>
                    <a:lnTo>
                      <a:pt x="120" y="114"/>
                    </a:lnTo>
                    <a:lnTo>
                      <a:pt x="111" y="122"/>
                    </a:lnTo>
                    <a:lnTo>
                      <a:pt x="103" y="132"/>
                    </a:lnTo>
                    <a:lnTo>
                      <a:pt x="96" y="140"/>
                    </a:lnTo>
                    <a:lnTo>
                      <a:pt x="86" y="151"/>
                    </a:lnTo>
                    <a:lnTo>
                      <a:pt x="140" y="235"/>
                    </a:lnTo>
                    <a:lnTo>
                      <a:pt x="134" y="244"/>
                    </a:lnTo>
                    <a:lnTo>
                      <a:pt x="128" y="254"/>
                    </a:lnTo>
                    <a:lnTo>
                      <a:pt x="122" y="264"/>
                    </a:lnTo>
                    <a:lnTo>
                      <a:pt x="118" y="273"/>
                    </a:lnTo>
                    <a:lnTo>
                      <a:pt x="19" y="274"/>
                    </a:lnTo>
                    <a:lnTo>
                      <a:pt x="14" y="288"/>
                    </a:lnTo>
                    <a:lnTo>
                      <a:pt x="11" y="300"/>
                    </a:lnTo>
                    <a:lnTo>
                      <a:pt x="8" y="310"/>
                    </a:lnTo>
                    <a:lnTo>
                      <a:pt x="5" y="322"/>
                    </a:lnTo>
                    <a:lnTo>
                      <a:pt x="3" y="333"/>
                    </a:lnTo>
                    <a:lnTo>
                      <a:pt x="0" y="348"/>
                    </a:lnTo>
                    <a:lnTo>
                      <a:pt x="87" y="392"/>
                    </a:lnTo>
                    <a:lnTo>
                      <a:pt x="86" y="403"/>
                    </a:lnTo>
                    <a:lnTo>
                      <a:pt x="86" y="416"/>
                    </a:lnTo>
                    <a:lnTo>
                      <a:pt x="86" y="428"/>
                    </a:lnTo>
                    <a:lnTo>
                      <a:pt x="87" y="440"/>
                    </a:lnTo>
                    <a:lnTo>
                      <a:pt x="4" y="490"/>
                    </a:lnTo>
                    <a:lnTo>
                      <a:pt x="7" y="504"/>
                    </a:lnTo>
                    <a:lnTo>
                      <a:pt x="10" y="515"/>
                    </a:lnTo>
                    <a:lnTo>
                      <a:pt x="13" y="527"/>
                    </a:lnTo>
                    <a:lnTo>
                      <a:pt x="16" y="537"/>
                    </a:lnTo>
                    <a:lnTo>
                      <a:pt x="20" y="548"/>
                    </a:lnTo>
                    <a:lnTo>
                      <a:pt x="25" y="561"/>
                    </a:lnTo>
                    <a:lnTo>
                      <a:pt x="120" y="557"/>
                    </a:lnTo>
                    <a:lnTo>
                      <a:pt x="126" y="568"/>
                    </a:lnTo>
                    <a:lnTo>
                      <a:pt x="133" y="579"/>
                    </a:lnTo>
                    <a:lnTo>
                      <a:pt x="140" y="589"/>
                    </a:lnTo>
                    <a:lnTo>
                      <a:pt x="147" y="599"/>
                    </a:lnTo>
                    <a:lnTo>
                      <a:pt x="99" y="683"/>
                    </a:lnTo>
                    <a:lnTo>
                      <a:pt x="110" y="694"/>
                    </a:lnTo>
                    <a:lnTo>
                      <a:pt x="118" y="702"/>
                    </a:lnTo>
                    <a:lnTo>
                      <a:pt x="126" y="709"/>
                    </a:lnTo>
                    <a:lnTo>
                      <a:pt x="134" y="717"/>
                    </a:lnTo>
                    <a:lnTo>
                      <a:pt x="142" y="724"/>
                    </a:lnTo>
                    <a:lnTo>
                      <a:pt x="154" y="734"/>
                    </a:lnTo>
                    <a:lnTo>
                      <a:pt x="234" y="682"/>
                    </a:lnTo>
                    <a:lnTo>
                      <a:pt x="240" y="686"/>
                    </a:lnTo>
                    <a:lnTo>
                      <a:pt x="244" y="689"/>
                    </a:lnTo>
                    <a:lnTo>
                      <a:pt x="250" y="693"/>
                    </a:lnTo>
                    <a:lnTo>
                      <a:pt x="256" y="695"/>
                    </a:lnTo>
                    <a:lnTo>
                      <a:pt x="261" y="698"/>
                    </a:lnTo>
                    <a:lnTo>
                      <a:pt x="266" y="701"/>
                    </a:lnTo>
                    <a:lnTo>
                      <a:pt x="272" y="703"/>
                    </a:lnTo>
                    <a:lnTo>
                      <a:pt x="278" y="705"/>
                    </a:lnTo>
                    <a:lnTo>
                      <a:pt x="279" y="800"/>
                    </a:lnTo>
                    <a:lnTo>
                      <a:pt x="294" y="804"/>
                    </a:lnTo>
                    <a:lnTo>
                      <a:pt x="300" y="806"/>
                    </a:lnTo>
                    <a:lnTo>
                      <a:pt x="304" y="808"/>
                    </a:lnTo>
                    <a:lnTo>
                      <a:pt x="310" y="809"/>
                    </a:lnTo>
                    <a:lnTo>
                      <a:pt x="316" y="810"/>
                    </a:lnTo>
                    <a:lnTo>
                      <a:pt x="321" y="811"/>
                    </a:lnTo>
                    <a:lnTo>
                      <a:pt x="326" y="813"/>
                    </a:lnTo>
                    <a:lnTo>
                      <a:pt x="332" y="814"/>
                    </a:lnTo>
                    <a:lnTo>
                      <a:pt x="338" y="815"/>
                    </a:lnTo>
                    <a:lnTo>
                      <a:pt x="353" y="817"/>
                    </a:lnTo>
                    <a:lnTo>
                      <a:pt x="397" y="732"/>
                    </a:lnTo>
                    <a:lnTo>
                      <a:pt x="402" y="732"/>
                    </a:lnTo>
                    <a:lnTo>
                      <a:pt x="409" y="732"/>
                    </a:lnTo>
                    <a:lnTo>
                      <a:pt x="415" y="732"/>
                    </a:lnTo>
                    <a:lnTo>
                      <a:pt x="421" y="732"/>
                    </a:lnTo>
                    <a:lnTo>
                      <a:pt x="426" y="732"/>
                    </a:lnTo>
                    <a:lnTo>
                      <a:pt x="433" y="732"/>
                    </a:lnTo>
                    <a:lnTo>
                      <a:pt x="439" y="731"/>
                    </a:lnTo>
                    <a:lnTo>
                      <a:pt x="445" y="731"/>
                    </a:lnTo>
                    <a:lnTo>
                      <a:pt x="494" y="813"/>
                    </a:lnTo>
                    <a:lnTo>
                      <a:pt x="508" y="808"/>
                    </a:lnTo>
                    <a:lnTo>
                      <a:pt x="513" y="807"/>
                    </a:lnTo>
                    <a:lnTo>
                      <a:pt x="519" y="806"/>
                    </a:lnTo>
                    <a:lnTo>
                      <a:pt x="523" y="804"/>
                    </a:lnTo>
                    <a:lnTo>
                      <a:pt x="527" y="803"/>
                    </a:lnTo>
                    <a:lnTo>
                      <a:pt x="532" y="801"/>
                    </a:lnTo>
                    <a:lnTo>
                      <a:pt x="539" y="800"/>
                    </a:lnTo>
                    <a:lnTo>
                      <a:pt x="545" y="798"/>
                    </a:lnTo>
                    <a:lnTo>
                      <a:pt x="552" y="795"/>
                    </a:lnTo>
                    <a:lnTo>
                      <a:pt x="566" y="789"/>
                    </a:lnTo>
                    <a:lnTo>
                      <a:pt x="561" y="693"/>
                    </a:lnTo>
                    <a:lnTo>
                      <a:pt x="566" y="689"/>
                    </a:lnTo>
                    <a:lnTo>
                      <a:pt x="572" y="687"/>
                    </a:lnTo>
                    <a:lnTo>
                      <a:pt x="576" y="683"/>
                    </a:lnTo>
                    <a:lnTo>
                      <a:pt x="581" y="680"/>
                    </a:lnTo>
                    <a:lnTo>
                      <a:pt x="585" y="678"/>
                    </a:lnTo>
                    <a:lnTo>
                      <a:pt x="590" y="674"/>
                    </a:lnTo>
                    <a:lnTo>
                      <a:pt x="595" y="672"/>
                    </a:lnTo>
                    <a:lnTo>
                      <a:pt x="599" y="669"/>
                    </a:lnTo>
                    <a:lnTo>
                      <a:pt x="684" y="717"/>
                    </a:lnTo>
                    <a:lnTo>
                      <a:pt x="696" y="705"/>
                    </a:lnTo>
                    <a:lnTo>
                      <a:pt x="704" y="697"/>
                    </a:lnTo>
                    <a:lnTo>
                      <a:pt x="712" y="689"/>
                    </a:lnTo>
                    <a:lnTo>
                      <a:pt x="720" y="680"/>
                    </a:lnTo>
                    <a:lnTo>
                      <a:pt x="727" y="672"/>
                    </a:lnTo>
                    <a:lnTo>
                      <a:pt x="736" y="660"/>
                    </a:lnTo>
                    <a:lnTo>
                      <a:pt x="682" y="575"/>
                    </a:lnTo>
                    <a:lnTo>
                      <a:pt x="687" y="566"/>
                    </a:lnTo>
                    <a:lnTo>
                      <a:pt x="691" y="558"/>
                    </a:lnTo>
                    <a:lnTo>
                      <a:pt x="695" y="549"/>
                    </a:lnTo>
                    <a:lnTo>
                      <a:pt x="699" y="539"/>
                    </a:lnTo>
                    <a:lnTo>
                      <a:pt x="801" y="538"/>
                    </a:lnTo>
                    <a:lnTo>
                      <a:pt x="805" y="523"/>
                    </a:lnTo>
                    <a:lnTo>
                      <a:pt x="809" y="512"/>
                    </a:lnTo>
                    <a:lnTo>
                      <a:pt x="811" y="500"/>
                    </a:lnTo>
                    <a:lnTo>
                      <a:pt x="813" y="489"/>
                    </a:lnTo>
                    <a:lnTo>
                      <a:pt x="816" y="477"/>
                    </a:lnTo>
                    <a:lnTo>
                      <a:pt x="818" y="462"/>
                    </a:lnTo>
                    <a:lnTo>
                      <a:pt x="726" y="415"/>
                    </a:lnTo>
                    <a:lnTo>
                      <a:pt x="726" y="406"/>
                    </a:lnTo>
                    <a:lnTo>
                      <a:pt x="725" y="397"/>
                    </a:lnTo>
                    <a:lnTo>
                      <a:pt x="725" y="388"/>
                    </a:lnTo>
                    <a:lnTo>
                      <a:pt x="724" y="3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4764088" y="2817813"/>
                <a:ext cx="577850" cy="576263"/>
              </a:xfrm>
              <a:custGeom>
                <a:avLst/>
                <a:gdLst/>
                <a:ahLst/>
                <a:cxnLst>
                  <a:cxn ang="0">
                    <a:pos x="638" y="339"/>
                  </a:cxn>
                  <a:cxn ang="0">
                    <a:pos x="640" y="381"/>
                  </a:cxn>
                  <a:cxn ang="0">
                    <a:pos x="726" y="443"/>
                  </a:cxn>
                  <a:cxn ang="0">
                    <a:pos x="724" y="452"/>
                  </a:cxn>
                  <a:cxn ang="0">
                    <a:pos x="615" y="480"/>
                  </a:cxn>
                  <a:cxn ang="0">
                    <a:pos x="595" y="518"/>
                  </a:cxn>
                  <a:cxn ang="0">
                    <a:pos x="637" y="613"/>
                  </a:cxn>
                  <a:cxn ang="0">
                    <a:pos x="632" y="620"/>
                  </a:cxn>
                  <a:cxn ang="0">
                    <a:pos x="532" y="587"/>
                  </a:cxn>
                  <a:cxn ang="0">
                    <a:pos x="513" y="601"/>
                  </a:cxn>
                  <a:cxn ang="0">
                    <a:pos x="492" y="612"/>
                  </a:cxn>
                  <a:cxn ang="0">
                    <a:pos x="478" y="716"/>
                  </a:cxn>
                  <a:cxn ang="0">
                    <a:pos x="469" y="718"/>
                  </a:cxn>
                  <a:cxn ang="0">
                    <a:pos x="406" y="642"/>
                  </a:cxn>
                  <a:cxn ang="0">
                    <a:pos x="382" y="646"/>
                  </a:cxn>
                  <a:cxn ang="0">
                    <a:pos x="356" y="646"/>
                  </a:cxn>
                  <a:cxn ang="0">
                    <a:pos x="326" y="644"/>
                  </a:cxn>
                  <a:cxn ang="0">
                    <a:pos x="279" y="724"/>
                  </a:cxn>
                  <a:cxn ang="0">
                    <a:pos x="272" y="632"/>
                  </a:cxn>
                  <a:cxn ang="0">
                    <a:pos x="245" y="620"/>
                  </a:cxn>
                  <a:cxn ang="0">
                    <a:pos x="222" y="610"/>
                  </a:cxn>
                  <a:cxn ang="0">
                    <a:pos x="200" y="596"/>
                  </a:cxn>
                  <a:cxn ang="0">
                    <a:pos x="110" y="635"/>
                  </a:cxn>
                  <a:cxn ang="0">
                    <a:pos x="104" y="631"/>
                  </a:cxn>
                  <a:cxn ang="0">
                    <a:pos x="136" y="533"/>
                  </a:cxn>
                  <a:cxn ang="0">
                    <a:pos x="121" y="512"/>
                  </a:cxn>
                  <a:cxn ang="0">
                    <a:pos x="109" y="490"/>
                  </a:cxn>
                  <a:cxn ang="0">
                    <a:pos x="7" y="473"/>
                  </a:cxn>
                  <a:cxn ang="0">
                    <a:pos x="6" y="467"/>
                  </a:cxn>
                  <a:cxn ang="0">
                    <a:pos x="83" y="402"/>
                  </a:cxn>
                  <a:cxn ang="0">
                    <a:pos x="81" y="353"/>
                  </a:cxn>
                  <a:cxn ang="0">
                    <a:pos x="0" y="279"/>
                  </a:cxn>
                  <a:cxn ang="0">
                    <a:pos x="2" y="271"/>
                  </a:cxn>
                  <a:cxn ang="0">
                    <a:pos x="103" y="255"/>
                  </a:cxn>
                  <a:cxn ang="0">
                    <a:pos x="125" y="215"/>
                  </a:cxn>
                  <a:cxn ang="0">
                    <a:pos x="90" y="110"/>
                  </a:cxn>
                  <a:cxn ang="0">
                    <a:pos x="97" y="103"/>
                  </a:cxn>
                  <a:cxn ang="0">
                    <a:pos x="195" y="141"/>
                  </a:cxn>
                  <a:cxn ang="0">
                    <a:pos x="212" y="129"/>
                  </a:cxn>
                  <a:cxn ang="0">
                    <a:pos x="232" y="118"/>
                  </a:cxn>
                  <a:cxn ang="0">
                    <a:pos x="257" y="106"/>
                  </a:cxn>
                  <a:cxn ang="0">
                    <a:pos x="257" y="6"/>
                  </a:cxn>
                  <a:cxn ang="0">
                    <a:pos x="316" y="90"/>
                  </a:cxn>
                  <a:cxn ang="0">
                    <a:pos x="342" y="88"/>
                  </a:cxn>
                  <a:cxn ang="0">
                    <a:pos x="363" y="87"/>
                  </a:cxn>
                  <a:cxn ang="0">
                    <a:pos x="384" y="88"/>
                  </a:cxn>
                  <a:cxn ang="0">
                    <a:pos x="447" y="1"/>
                  </a:cxn>
                  <a:cxn ang="0">
                    <a:pos x="456" y="4"/>
                  </a:cxn>
                  <a:cxn ang="0">
                    <a:pos x="476" y="112"/>
                  </a:cxn>
                  <a:cxn ang="0">
                    <a:pos x="494" y="121"/>
                  </a:cxn>
                  <a:cxn ang="0">
                    <a:pos x="511" y="132"/>
                  </a:cxn>
                  <a:cxn ang="0">
                    <a:pos x="613" y="88"/>
                  </a:cxn>
                  <a:cxn ang="0">
                    <a:pos x="620" y="95"/>
                  </a:cxn>
                  <a:cxn ang="0">
                    <a:pos x="582" y="196"/>
                  </a:cxn>
                  <a:cxn ang="0">
                    <a:pos x="604" y="230"/>
                  </a:cxn>
                  <a:cxn ang="0">
                    <a:pos x="717" y="248"/>
                  </a:cxn>
                  <a:cxn ang="0">
                    <a:pos x="719" y="258"/>
                  </a:cxn>
                </a:cxnLst>
                <a:rect l="0" t="0" r="r" b="b"/>
                <a:pathLst>
                  <a:path w="727" h="725">
                    <a:moveTo>
                      <a:pt x="634" y="313"/>
                    </a:moveTo>
                    <a:lnTo>
                      <a:pt x="636" y="325"/>
                    </a:lnTo>
                    <a:lnTo>
                      <a:pt x="638" y="339"/>
                    </a:lnTo>
                    <a:lnTo>
                      <a:pt x="640" y="353"/>
                    </a:lnTo>
                    <a:lnTo>
                      <a:pt x="640" y="367"/>
                    </a:lnTo>
                    <a:lnTo>
                      <a:pt x="640" y="381"/>
                    </a:lnTo>
                    <a:lnTo>
                      <a:pt x="638" y="393"/>
                    </a:lnTo>
                    <a:lnTo>
                      <a:pt x="727" y="439"/>
                    </a:lnTo>
                    <a:lnTo>
                      <a:pt x="726" y="443"/>
                    </a:lnTo>
                    <a:lnTo>
                      <a:pt x="726" y="445"/>
                    </a:lnTo>
                    <a:lnTo>
                      <a:pt x="725" y="449"/>
                    </a:lnTo>
                    <a:lnTo>
                      <a:pt x="724" y="452"/>
                    </a:lnTo>
                    <a:lnTo>
                      <a:pt x="626" y="453"/>
                    </a:lnTo>
                    <a:lnTo>
                      <a:pt x="621" y="466"/>
                    </a:lnTo>
                    <a:lnTo>
                      <a:pt x="615" y="480"/>
                    </a:lnTo>
                    <a:lnTo>
                      <a:pt x="610" y="493"/>
                    </a:lnTo>
                    <a:lnTo>
                      <a:pt x="603" y="506"/>
                    </a:lnTo>
                    <a:lnTo>
                      <a:pt x="595" y="518"/>
                    </a:lnTo>
                    <a:lnTo>
                      <a:pt x="588" y="529"/>
                    </a:lnTo>
                    <a:lnTo>
                      <a:pt x="640" y="611"/>
                    </a:lnTo>
                    <a:lnTo>
                      <a:pt x="637" y="613"/>
                    </a:lnTo>
                    <a:lnTo>
                      <a:pt x="636" y="616"/>
                    </a:lnTo>
                    <a:lnTo>
                      <a:pt x="634" y="618"/>
                    </a:lnTo>
                    <a:lnTo>
                      <a:pt x="632" y="620"/>
                    </a:lnTo>
                    <a:lnTo>
                      <a:pt x="549" y="573"/>
                    </a:lnTo>
                    <a:lnTo>
                      <a:pt x="538" y="582"/>
                    </a:lnTo>
                    <a:lnTo>
                      <a:pt x="532" y="587"/>
                    </a:lnTo>
                    <a:lnTo>
                      <a:pt x="526" y="591"/>
                    </a:lnTo>
                    <a:lnTo>
                      <a:pt x="520" y="596"/>
                    </a:lnTo>
                    <a:lnTo>
                      <a:pt x="513" y="601"/>
                    </a:lnTo>
                    <a:lnTo>
                      <a:pt x="506" y="604"/>
                    </a:lnTo>
                    <a:lnTo>
                      <a:pt x="499" y="609"/>
                    </a:lnTo>
                    <a:lnTo>
                      <a:pt x="492" y="612"/>
                    </a:lnTo>
                    <a:lnTo>
                      <a:pt x="485" y="616"/>
                    </a:lnTo>
                    <a:lnTo>
                      <a:pt x="474" y="623"/>
                    </a:lnTo>
                    <a:lnTo>
                      <a:pt x="478" y="716"/>
                    </a:lnTo>
                    <a:lnTo>
                      <a:pt x="475" y="717"/>
                    </a:lnTo>
                    <a:lnTo>
                      <a:pt x="471" y="717"/>
                    </a:lnTo>
                    <a:lnTo>
                      <a:pt x="469" y="718"/>
                    </a:lnTo>
                    <a:lnTo>
                      <a:pt x="467" y="719"/>
                    </a:lnTo>
                    <a:lnTo>
                      <a:pt x="420" y="640"/>
                    </a:lnTo>
                    <a:lnTo>
                      <a:pt x="406" y="642"/>
                    </a:lnTo>
                    <a:lnTo>
                      <a:pt x="398" y="643"/>
                    </a:lnTo>
                    <a:lnTo>
                      <a:pt x="390" y="644"/>
                    </a:lnTo>
                    <a:lnTo>
                      <a:pt x="382" y="646"/>
                    </a:lnTo>
                    <a:lnTo>
                      <a:pt x="374" y="646"/>
                    </a:lnTo>
                    <a:lnTo>
                      <a:pt x="364" y="646"/>
                    </a:lnTo>
                    <a:lnTo>
                      <a:pt x="356" y="646"/>
                    </a:lnTo>
                    <a:lnTo>
                      <a:pt x="348" y="646"/>
                    </a:lnTo>
                    <a:lnTo>
                      <a:pt x="340" y="646"/>
                    </a:lnTo>
                    <a:lnTo>
                      <a:pt x="326" y="644"/>
                    </a:lnTo>
                    <a:lnTo>
                      <a:pt x="284" y="725"/>
                    </a:lnTo>
                    <a:lnTo>
                      <a:pt x="281" y="725"/>
                    </a:lnTo>
                    <a:lnTo>
                      <a:pt x="279" y="724"/>
                    </a:lnTo>
                    <a:lnTo>
                      <a:pt x="276" y="724"/>
                    </a:lnTo>
                    <a:lnTo>
                      <a:pt x="273" y="723"/>
                    </a:lnTo>
                    <a:lnTo>
                      <a:pt x="272" y="632"/>
                    </a:lnTo>
                    <a:lnTo>
                      <a:pt x="260" y="627"/>
                    </a:lnTo>
                    <a:lnTo>
                      <a:pt x="251" y="624"/>
                    </a:lnTo>
                    <a:lnTo>
                      <a:pt x="245" y="620"/>
                    </a:lnTo>
                    <a:lnTo>
                      <a:pt x="236" y="617"/>
                    </a:lnTo>
                    <a:lnTo>
                      <a:pt x="228" y="613"/>
                    </a:lnTo>
                    <a:lnTo>
                      <a:pt x="222" y="610"/>
                    </a:lnTo>
                    <a:lnTo>
                      <a:pt x="213" y="605"/>
                    </a:lnTo>
                    <a:lnTo>
                      <a:pt x="207" y="601"/>
                    </a:lnTo>
                    <a:lnTo>
                      <a:pt x="200" y="596"/>
                    </a:lnTo>
                    <a:lnTo>
                      <a:pt x="189" y="588"/>
                    </a:lnTo>
                    <a:lnTo>
                      <a:pt x="111" y="637"/>
                    </a:lnTo>
                    <a:lnTo>
                      <a:pt x="110" y="635"/>
                    </a:lnTo>
                    <a:lnTo>
                      <a:pt x="108" y="634"/>
                    </a:lnTo>
                    <a:lnTo>
                      <a:pt x="106" y="632"/>
                    </a:lnTo>
                    <a:lnTo>
                      <a:pt x="104" y="631"/>
                    </a:lnTo>
                    <a:lnTo>
                      <a:pt x="149" y="550"/>
                    </a:lnTo>
                    <a:lnTo>
                      <a:pt x="141" y="540"/>
                    </a:lnTo>
                    <a:lnTo>
                      <a:pt x="136" y="533"/>
                    </a:lnTo>
                    <a:lnTo>
                      <a:pt x="131" y="526"/>
                    </a:lnTo>
                    <a:lnTo>
                      <a:pt x="126" y="519"/>
                    </a:lnTo>
                    <a:lnTo>
                      <a:pt x="121" y="512"/>
                    </a:lnTo>
                    <a:lnTo>
                      <a:pt x="117" y="505"/>
                    </a:lnTo>
                    <a:lnTo>
                      <a:pt x="113" y="497"/>
                    </a:lnTo>
                    <a:lnTo>
                      <a:pt x="109" y="490"/>
                    </a:lnTo>
                    <a:lnTo>
                      <a:pt x="105" y="482"/>
                    </a:lnTo>
                    <a:lnTo>
                      <a:pt x="99" y="469"/>
                    </a:lnTo>
                    <a:lnTo>
                      <a:pt x="7" y="473"/>
                    </a:lnTo>
                    <a:lnTo>
                      <a:pt x="6" y="470"/>
                    </a:lnTo>
                    <a:lnTo>
                      <a:pt x="6" y="469"/>
                    </a:lnTo>
                    <a:lnTo>
                      <a:pt x="6" y="467"/>
                    </a:lnTo>
                    <a:lnTo>
                      <a:pt x="5" y="463"/>
                    </a:lnTo>
                    <a:lnTo>
                      <a:pt x="84" y="415"/>
                    </a:lnTo>
                    <a:lnTo>
                      <a:pt x="83" y="402"/>
                    </a:lnTo>
                    <a:lnTo>
                      <a:pt x="81" y="385"/>
                    </a:lnTo>
                    <a:lnTo>
                      <a:pt x="81" y="369"/>
                    </a:lnTo>
                    <a:lnTo>
                      <a:pt x="81" y="353"/>
                    </a:lnTo>
                    <a:lnTo>
                      <a:pt x="82" y="337"/>
                    </a:lnTo>
                    <a:lnTo>
                      <a:pt x="83" y="323"/>
                    </a:lnTo>
                    <a:lnTo>
                      <a:pt x="0" y="279"/>
                    </a:lnTo>
                    <a:lnTo>
                      <a:pt x="2" y="277"/>
                    </a:lnTo>
                    <a:lnTo>
                      <a:pt x="2" y="273"/>
                    </a:lnTo>
                    <a:lnTo>
                      <a:pt x="2" y="271"/>
                    </a:lnTo>
                    <a:lnTo>
                      <a:pt x="3" y="269"/>
                    </a:lnTo>
                    <a:lnTo>
                      <a:pt x="98" y="268"/>
                    </a:lnTo>
                    <a:lnTo>
                      <a:pt x="103" y="255"/>
                    </a:lnTo>
                    <a:lnTo>
                      <a:pt x="110" y="242"/>
                    </a:lnTo>
                    <a:lnTo>
                      <a:pt x="117" y="228"/>
                    </a:lnTo>
                    <a:lnTo>
                      <a:pt x="125" y="215"/>
                    </a:lnTo>
                    <a:lnTo>
                      <a:pt x="134" y="202"/>
                    </a:lnTo>
                    <a:lnTo>
                      <a:pt x="142" y="190"/>
                    </a:lnTo>
                    <a:lnTo>
                      <a:pt x="90" y="110"/>
                    </a:lnTo>
                    <a:lnTo>
                      <a:pt x="93" y="107"/>
                    </a:lnTo>
                    <a:lnTo>
                      <a:pt x="95" y="105"/>
                    </a:lnTo>
                    <a:lnTo>
                      <a:pt x="97" y="103"/>
                    </a:lnTo>
                    <a:lnTo>
                      <a:pt x="99" y="101"/>
                    </a:lnTo>
                    <a:lnTo>
                      <a:pt x="185" y="149"/>
                    </a:lnTo>
                    <a:lnTo>
                      <a:pt x="195" y="141"/>
                    </a:lnTo>
                    <a:lnTo>
                      <a:pt x="201" y="136"/>
                    </a:lnTo>
                    <a:lnTo>
                      <a:pt x="207" y="133"/>
                    </a:lnTo>
                    <a:lnTo>
                      <a:pt x="212" y="129"/>
                    </a:lnTo>
                    <a:lnTo>
                      <a:pt x="219" y="125"/>
                    </a:lnTo>
                    <a:lnTo>
                      <a:pt x="225" y="121"/>
                    </a:lnTo>
                    <a:lnTo>
                      <a:pt x="232" y="118"/>
                    </a:lnTo>
                    <a:lnTo>
                      <a:pt x="238" y="115"/>
                    </a:lnTo>
                    <a:lnTo>
                      <a:pt x="245" y="112"/>
                    </a:lnTo>
                    <a:lnTo>
                      <a:pt x="257" y="106"/>
                    </a:lnTo>
                    <a:lnTo>
                      <a:pt x="253" y="7"/>
                    </a:lnTo>
                    <a:lnTo>
                      <a:pt x="255" y="7"/>
                    </a:lnTo>
                    <a:lnTo>
                      <a:pt x="257" y="6"/>
                    </a:lnTo>
                    <a:lnTo>
                      <a:pt x="261" y="5"/>
                    </a:lnTo>
                    <a:lnTo>
                      <a:pt x="265" y="4"/>
                    </a:lnTo>
                    <a:lnTo>
                      <a:pt x="316" y="90"/>
                    </a:lnTo>
                    <a:lnTo>
                      <a:pt x="330" y="89"/>
                    </a:lnTo>
                    <a:lnTo>
                      <a:pt x="337" y="88"/>
                    </a:lnTo>
                    <a:lnTo>
                      <a:pt x="342" y="88"/>
                    </a:lnTo>
                    <a:lnTo>
                      <a:pt x="349" y="88"/>
                    </a:lnTo>
                    <a:lnTo>
                      <a:pt x="356" y="87"/>
                    </a:lnTo>
                    <a:lnTo>
                      <a:pt x="363" y="87"/>
                    </a:lnTo>
                    <a:lnTo>
                      <a:pt x="370" y="87"/>
                    </a:lnTo>
                    <a:lnTo>
                      <a:pt x="377" y="88"/>
                    </a:lnTo>
                    <a:lnTo>
                      <a:pt x="384" y="88"/>
                    </a:lnTo>
                    <a:lnTo>
                      <a:pt x="398" y="89"/>
                    </a:lnTo>
                    <a:lnTo>
                      <a:pt x="444" y="0"/>
                    </a:lnTo>
                    <a:lnTo>
                      <a:pt x="447" y="1"/>
                    </a:lnTo>
                    <a:lnTo>
                      <a:pt x="451" y="1"/>
                    </a:lnTo>
                    <a:lnTo>
                      <a:pt x="453" y="3"/>
                    </a:lnTo>
                    <a:lnTo>
                      <a:pt x="456" y="4"/>
                    </a:lnTo>
                    <a:lnTo>
                      <a:pt x="458" y="104"/>
                    </a:lnTo>
                    <a:lnTo>
                      <a:pt x="470" y="110"/>
                    </a:lnTo>
                    <a:lnTo>
                      <a:pt x="476" y="112"/>
                    </a:lnTo>
                    <a:lnTo>
                      <a:pt x="482" y="115"/>
                    </a:lnTo>
                    <a:lnTo>
                      <a:pt x="489" y="118"/>
                    </a:lnTo>
                    <a:lnTo>
                      <a:pt x="494" y="121"/>
                    </a:lnTo>
                    <a:lnTo>
                      <a:pt x="500" y="125"/>
                    </a:lnTo>
                    <a:lnTo>
                      <a:pt x="506" y="128"/>
                    </a:lnTo>
                    <a:lnTo>
                      <a:pt x="511" y="132"/>
                    </a:lnTo>
                    <a:lnTo>
                      <a:pt x="516" y="135"/>
                    </a:lnTo>
                    <a:lnTo>
                      <a:pt x="528" y="142"/>
                    </a:lnTo>
                    <a:lnTo>
                      <a:pt x="613" y="88"/>
                    </a:lnTo>
                    <a:lnTo>
                      <a:pt x="615" y="90"/>
                    </a:lnTo>
                    <a:lnTo>
                      <a:pt x="618" y="92"/>
                    </a:lnTo>
                    <a:lnTo>
                      <a:pt x="620" y="95"/>
                    </a:lnTo>
                    <a:lnTo>
                      <a:pt x="622" y="97"/>
                    </a:lnTo>
                    <a:lnTo>
                      <a:pt x="574" y="186"/>
                    </a:lnTo>
                    <a:lnTo>
                      <a:pt x="582" y="196"/>
                    </a:lnTo>
                    <a:lnTo>
                      <a:pt x="590" y="207"/>
                    </a:lnTo>
                    <a:lnTo>
                      <a:pt x="597" y="218"/>
                    </a:lnTo>
                    <a:lnTo>
                      <a:pt x="604" y="230"/>
                    </a:lnTo>
                    <a:lnTo>
                      <a:pt x="610" y="241"/>
                    </a:lnTo>
                    <a:lnTo>
                      <a:pt x="615" y="253"/>
                    </a:lnTo>
                    <a:lnTo>
                      <a:pt x="717" y="248"/>
                    </a:lnTo>
                    <a:lnTo>
                      <a:pt x="718" y="251"/>
                    </a:lnTo>
                    <a:lnTo>
                      <a:pt x="719" y="255"/>
                    </a:lnTo>
                    <a:lnTo>
                      <a:pt x="719" y="258"/>
                    </a:lnTo>
                    <a:lnTo>
                      <a:pt x="720" y="261"/>
                    </a:lnTo>
                    <a:lnTo>
                      <a:pt x="634" y="3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4945063" y="2995613"/>
                <a:ext cx="212725" cy="212725"/>
              </a:xfrm>
              <a:custGeom>
                <a:avLst/>
                <a:gdLst/>
                <a:ahLst/>
                <a:cxnLst>
                  <a:cxn ang="0">
                    <a:pos x="268" y="129"/>
                  </a:cxn>
                  <a:cxn ang="0">
                    <a:pos x="265" y="156"/>
                  </a:cxn>
                  <a:cxn ang="0">
                    <a:pos x="258" y="181"/>
                  </a:cxn>
                  <a:cxn ang="0">
                    <a:pos x="247" y="205"/>
                  </a:cxn>
                  <a:cxn ang="0">
                    <a:pos x="232" y="225"/>
                  </a:cxn>
                  <a:cxn ang="0">
                    <a:pos x="212" y="242"/>
                  </a:cxn>
                  <a:cxn ang="0">
                    <a:pos x="190" y="255"/>
                  </a:cxn>
                  <a:cxn ang="0">
                    <a:pos x="165" y="264"/>
                  </a:cxn>
                  <a:cxn ang="0">
                    <a:pos x="139" y="267"/>
                  </a:cxn>
                  <a:cxn ang="0">
                    <a:pos x="112" y="266"/>
                  </a:cxn>
                  <a:cxn ang="0">
                    <a:pos x="87" y="259"/>
                  </a:cxn>
                  <a:cxn ang="0">
                    <a:pos x="63" y="248"/>
                  </a:cxn>
                  <a:cxn ang="0">
                    <a:pos x="43" y="232"/>
                  </a:cxn>
                  <a:cxn ang="0">
                    <a:pos x="26" y="212"/>
                  </a:cxn>
                  <a:cxn ang="0">
                    <a:pos x="13" y="190"/>
                  </a:cxn>
                  <a:cxn ang="0">
                    <a:pos x="4" y="165"/>
                  </a:cxn>
                  <a:cxn ang="0">
                    <a:pos x="0" y="138"/>
                  </a:cxn>
                  <a:cxn ang="0">
                    <a:pos x="3" y="112"/>
                  </a:cxn>
                  <a:cxn ang="0">
                    <a:pos x="10" y="86"/>
                  </a:cxn>
                  <a:cxn ang="0">
                    <a:pos x="21" y="63"/>
                  </a:cxn>
                  <a:cxn ang="0">
                    <a:pos x="36" y="43"/>
                  </a:cxn>
                  <a:cxn ang="0">
                    <a:pos x="56" y="26"/>
                  </a:cxn>
                  <a:cxn ang="0">
                    <a:pos x="78" y="13"/>
                  </a:cxn>
                  <a:cxn ang="0">
                    <a:pos x="103" y="3"/>
                  </a:cxn>
                  <a:cxn ang="0">
                    <a:pos x="129" y="0"/>
                  </a:cxn>
                  <a:cxn ang="0">
                    <a:pos x="156" y="2"/>
                  </a:cxn>
                  <a:cxn ang="0">
                    <a:pos x="181" y="9"/>
                  </a:cxn>
                  <a:cxn ang="0">
                    <a:pos x="205" y="21"/>
                  </a:cxn>
                  <a:cxn ang="0">
                    <a:pos x="225" y="36"/>
                  </a:cxn>
                  <a:cxn ang="0">
                    <a:pos x="242" y="55"/>
                  </a:cxn>
                  <a:cxn ang="0">
                    <a:pos x="255" y="77"/>
                  </a:cxn>
                  <a:cxn ang="0">
                    <a:pos x="264" y="103"/>
                  </a:cxn>
                  <a:cxn ang="0">
                    <a:pos x="268" y="129"/>
                  </a:cxn>
                </a:cxnLst>
                <a:rect l="0" t="0" r="r" b="b"/>
                <a:pathLst>
                  <a:path w="268" h="267">
                    <a:moveTo>
                      <a:pt x="268" y="129"/>
                    </a:moveTo>
                    <a:lnTo>
                      <a:pt x="265" y="156"/>
                    </a:lnTo>
                    <a:lnTo>
                      <a:pt x="258" y="181"/>
                    </a:lnTo>
                    <a:lnTo>
                      <a:pt x="247" y="205"/>
                    </a:lnTo>
                    <a:lnTo>
                      <a:pt x="232" y="225"/>
                    </a:lnTo>
                    <a:lnTo>
                      <a:pt x="212" y="242"/>
                    </a:lnTo>
                    <a:lnTo>
                      <a:pt x="190" y="255"/>
                    </a:lnTo>
                    <a:lnTo>
                      <a:pt x="165" y="264"/>
                    </a:lnTo>
                    <a:lnTo>
                      <a:pt x="139" y="267"/>
                    </a:lnTo>
                    <a:lnTo>
                      <a:pt x="112" y="266"/>
                    </a:lnTo>
                    <a:lnTo>
                      <a:pt x="87" y="259"/>
                    </a:lnTo>
                    <a:lnTo>
                      <a:pt x="63" y="248"/>
                    </a:lnTo>
                    <a:lnTo>
                      <a:pt x="43" y="232"/>
                    </a:lnTo>
                    <a:lnTo>
                      <a:pt x="26" y="212"/>
                    </a:lnTo>
                    <a:lnTo>
                      <a:pt x="13" y="190"/>
                    </a:lnTo>
                    <a:lnTo>
                      <a:pt x="4" y="165"/>
                    </a:lnTo>
                    <a:lnTo>
                      <a:pt x="0" y="138"/>
                    </a:lnTo>
                    <a:lnTo>
                      <a:pt x="3" y="112"/>
                    </a:lnTo>
                    <a:lnTo>
                      <a:pt x="10" y="86"/>
                    </a:lnTo>
                    <a:lnTo>
                      <a:pt x="21" y="63"/>
                    </a:lnTo>
                    <a:lnTo>
                      <a:pt x="36" y="43"/>
                    </a:lnTo>
                    <a:lnTo>
                      <a:pt x="56" y="26"/>
                    </a:lnTo>
                    <a:lnTo>
                      <a:pt x="78" y="13"/>
                    </a:lnTo>
                    <a:lnTo>
                      <a:pt x="103" y="3"/>
                    </a:lnTo>
                    <a:lnTo>
                      <a:pt x="129" y="0"/>
                    </a:lnTo>
                    <a:lnTo>
                      <a:pt x="156" y="2"/>
                    </a:lnTo>
                    <a:lnTo>
                      <a:pt x="181" y="9"/>
                    </a:lnTo>
                    <a:lnTo>
                      <a:pt x="205" y="21"/>
                    </a:lnTo>
                    <a:lnTo>
                      <a:pt x="225" y="36"/>
                    </a:lnTo>
                    <a:lnTo>
                      <a:pt x="242" y="55"/>
                    </a:lnTo>
                    <a:lnTo>
                      <a:pt x="255" y="77"/>
                    </a:lnTo>
                    <a:lnTo>
                      <a:pt x="264" y="103"/>
                    </a:lnTo>
                    <a:lnTo>
                      <a:pt x="268" y="12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787334" y="2551017"/>
              <a:ext cx="924446" cy="507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AU" sz="900" b="1" dirty="0">
                  <a:latin typeface="+mn-lt"/>
                </a:rPr>
                <a:t>Mid-Level</a:t>
              </a:r>
              <a:br>
                <a:rPr lang="en-AU" sz="900" b="1" dirty="0">
                  <a:latin typeface="+mn-lt"/>
                </a:rPr>
              </a:br>
              <a:r>
                <a:rPr lang="en-AU" sz="900" b="1" dirty="0">
                  <a:latin typeface="+mn-lt"/>
                </a:rPr>
                <a:t>Managers &amp;</a:t>
              </a:r>
              <a:br>
                <a:rPr lang="en-AU" sz="900" b="1" dirty="0">
                  <a:latin typeface="+mn-lt"/>
                </a:rPr>
              </a:br>
              <a:r>
                <a:rPr lang="en-AU" sz="900" b="1" dirty="0">
                  <a:latin typeface="+mn-lt"/>
                </a:rPr>
                <a:t>Supervisors</a:t>
              </a:r>
            </a:p>
          </p:txBody>
        </p:sp>
      </p:grpSp>
      <p:grpSp>
        <p:nvGrpSpPr>
          <p:cNvPr id="17" name="Group 32"/>
          <p:cNvGrpSpPr>
            <a:grpSpLocks/>
          </p:cNvGrpSpPr>
          <p:nvPr/>
        </p:nvGrpSpPr>
        <p:grpSpPr bwMode="auto">
          <a:xfrm>
            <a:off x="3130550" y="2941638"/>
            <a:ext cx="2501900" cy="2087562"/>
            <a:chOff x="3130639" y="2941829"/>
            <a:chExt cx="2501722" cy="2087371"/>
          </a:xfrm>
        </p:grpSpPr>
        <p:grpSp>
          <p:nvGrpSpPr>
            <p:cNvPr id="18" name="Group 137"/>
            <p:cNvGrpSpPr/>
            <p:nvPr/>
          </p:nvGrpSpPr>
          <p:grpSpPr>
            <a:xfrm>
              <a:off x="3805707" y="2941829"/>
              <a:ext cx="1151586" cy="1190289"/>
              <a:chOff x="4727576" y="2781301"/>
              <a:chExt cx="649288" cy="649288"/>
            </a:xfrm>
            <a:solidFill>
              <a:schemeClr val="accent2"/>
            </a:solidFill>
            <a:effectLst/>
          </p:grpSpPr>
          <p:sp>
            <p:nvSpPr>
              <p:cNvPr id="30" name="Freeform 9"/>
              <p:cNvSpPr>
                <a:spLocks/>
              </p:cNvSpPr>
              <p:nvPr/>
            </p:nvSpPr>
            <p:spPr bwMode="auto">
              <a:xfrm>
                <a:off x="4727576" y="2781301"/>
                <a:ext cx="649288" cy="649288"/>
              </a:xfrm>
              <a:custGeom>
                <a:avLst/>
                <a:gdLst/>
                <a:ahLst/>
                <a:cxnLst>
                  <a:cxn ang="0">
                    <a:pos x="810" y="311"/>
                  </a:cxn>
                  <a:cxn ang="0">
                    <a:pos x="805" y="295"/>
                  </a:cxn>
                  <a:cxn ang="0">
                    <a:pos x="801" y="278"/>
                  </a:cxn>
                  <a:cxn ang="0">
                    <a:pos x="790" y="251"/>
                  </a:cxn>
                  <a:cxn ang="0">
                    <a:pos x="678" y="242"/>
                  </a:cxn>
                  <a:cxn ang="0">
                    <a:pos x="719" y="136"/>
                  </a:cxn>
                  <a:cxn ang="0">
                    <a:pos x="701" y="118"/>
                  </a:cxn>
                  <a:cxn ang="0">
                    <a:pos x="688" y="104"/>
                  </a:cxn>
                  <a:cxn ang="0">
                    <a:pos x="674" y="92"/>
                  </a:cxn>
                  <a:cxn ang="0">
                    <a:pos x="567" y="135"/>
                  </a:cxn>
                  <a:cxn ang="0">
                    <a:pos x="545" y="123"/>
                  </a:cxn>
                  <a:cxn ang="0">
                    <a:pos x="523" y="13"/>
                  </a:cxn>
                  <a:cxn ang="0">
                    <a:pos x="506" y="8"/>
                  </a:cxn>
                  <a:cxn ang="0">
                    <a:pos x="487" y="4"/>
                  </a:cxn>
                  <a:cxn ang="0">
                    <a:pos x="420" y="92"/>
                  </a:cxn>
                  <a:cxn ang="0">
                    <a:pos x="407" y="92"/>
                  </a:cxn>
                  <a:cxn ang="0">
                    <a:pos x="393" y="92"/>
                  </a:cxn>
                  <a:cxn ang="0">
                    <a:pos x="331" y="4"/>
                  </a:cxn>
                  <a:cxn ang="0">
                    <a:pos x="303" y="9"/>
                  </a:cxn>
                  <a:cxn ang="0">
                    <a:pos x="287" y="14"/>
                  </a:cxn>
                  <a:cxn ang="0">
                    <a:pos x="271" y="20"/>
                  </a:cxn>
                  <a:cxn ang="0">
                    <a:pos x="254" y="132"/>
                  </a:cxn>
                  <a:cxn ang="0">
                    <a:pos x="228" y="147"/>
                  </a:cxn>
                  <a:cxn ang="0">
                    <a:pos x="120" y="114"/>
                  </a:cxn>
                  <a:cxn ang="0">
                    <a:pos x="96" y="140"/>
                  </a:cxn>
                  <a:cxn ang="0">
                    <a:pos x="134" y="244"/>
                  </a:cxn>
                  <a:cxn ang="0">
                    <a:pos x="118" y="273"/>
                  </a:cxn>
                  <a:cxn ang="0">
                    <a:pos x="11" y="300"/>
                  </a:cxn>
                  <a:cxn ang="0">
                    <a:pos x="3" y="333"/>
                  </a:cxn>
                  <a:cxn ang="0">
                    <a:pos x="86" y="403"/>
                  </a:cxn>
                  <a:cxn ang="0">
                    <a:pos x="87" y="440"/>
                  </a:cxn>
                  <a:cxn ang="0">
                    <a:pos x="10" y="515"/>
                  </a:cxn>
                  <a:cxn ang="0">
                    <a:pos x="20" y="548"/>
                  </a:cxn>
                  <a:cxn ang="0">
                    <a:pos x="126" y="568"/>
                  </a:cxn>
                  <a:cxn ang="0">
                    <a:pos x="147" y="599"/>
                  </a:cxn>
                  <a:cxn ang="0">
                    <a:pos x="118" y="702"/>
                  </a:cxn>
                  <a:cxn ang="0">
                    <a:pos x="142" y="724"/>
                  </a:cxn>
                  <a:cxn ang="0">
                    <a:pos x="240" y="686"/>
                  </a:cxn>
                  <a:cxn ang="0">
                    <a:pos x="256" y="695"/>
                  </a:cxn>
                  <a:cxn ang="0">
                    <a:pos x="272" y="703"/>
                  </a:cxn>
                  <a:cxn ang="0">
                    <a:pos x="294" y="804"/>
                  </a:cxn>
                  <a:cxn ang="0">
                    <a:pos x="310" y="809"/>
                  </a:cxn>
                  <a:cxn ang="0">
                    <a:pos x="326" y="813"/>
                  </a:cxn>
                  <a:cxn ang="0">
                    <a:pos x="353" y="817"/>
                  </a:cxn>
                  <a:cxn ang="0">
                    <a:pos x="409" y="732"/>
                  </a:cxn>
                  <a:cxn ang="0">
                    <a:pos x="426" y="732"/>
                  </a:cxn>
                  <a:cxn ang="0">
                    <a:pos x="445" y="731"/>
                  </a:cxn>
                  <a:cxn ang="0">
                    <a:pos x="513" y="807"/>
                  </a:cxn>
                  <a:cxn ang="0">
                    <a:pos x="527" y="803"/>
                  </a:cxn>
                  <a:cxn ang="0">
                    <a:pos x="545" y="798"/>
                  </a:cxn>
                  <a:cxn ang="0">
                    <a:pos x="561" y="693"/>
                  </a:cxn>
                  <a:cxn ang="0">
                    <a:pos x="576" y="683"/>
                  </a:cxn>
                  <a:cxn ang="0">
                    <a:pos x="590" y="674"/>
                  </a:cxn>
                  <a:cxn ang="0">
                    <a:pos x="684" y="717"/>
                  </a:cxn>
                  <a:cxn ang="0">
                    <a:pos x="712" y="689"/>
                  </a:cxn>
                  <a:cxn ang="0">
                    <a:pos x="736" y="660"/>
                  </a:cxn>
                  <a:cxn ang="0">
                    <a:pos x="691" y="558"/>
                  </a:cxn>
                  <a:cxn ang="0">
                    <a:pos x="801" y="538"/>
                  </a:cxn>
                  <a:cxn ang="0">
                    <a:pos x="811" y="500"/>
                  </a:cxn>
                  <a:cxn ang="0">
                    <a:pos x="818" y="462"/>
                  </a:cxn>
                  <a:cxn ang="0">
                    <a:pos x="725" y="397"/>
                  </a:cxn>
                </a:cxnLst>
                <a:rect l="0" t="0" r="r" b="b"/>
                <a:pathLst>
                  <a:path w="818" h="817">
                    <a:moveTo>
                      <a:pt x="724" y="379"/>
                    </a:moveTo>
                    <a:lnTo>
                      <a:pt x="813" y="326"/>
                    </a:lnTo>
                    <a:lnTo>
                      <a:pt x="810" y="311"/>
                    </a:lnTo>
                    <a:lnTo>
                      <a:pt x="809" y="306"/>
                    </a:lnTo>
                    <a:lnTo>
                      <a:pt x="808" y="301"/>
                    </a:lnTo>
                    <a:lnTo>
                      <a:pt x="805" y="295"/>
                    </a:lnTo>
                    <a:lnTo>
                      <a:pt x="804" y="291"/>
                    </a:lnTo>
                    <a:lnTo>
                      <a:pt x="802" y="285"/>
                    </a:lnTo>
                    <a:lnTo>
                      <a:pt x="801" y="278"/>
                    </a:lnTo>
                    <a:lnTo>
                      <a:pt x="798" y="272"/>
                    </a:lnTo>
                    <a:lnTo>
                      <a:pt x="796" y="265"/>
                    </a:lnTo>
                    <a:lnTo>
                      <a:pt x="790" y="251"/>
                    </a:lnTo>
                    <a:lnTo>
                      <a:pt x="686" y="256"/>
                    </a:lnTo>
                    <a:lnTo>
                      <a:pt x="681" y="249"/>
                    </a:lnTo>
                    <a:lnTo>
                      <a:pt x="678" y="242"/>
                    </a:lnTo>
                    <a:lnTo>
                      <a:pt x="673" y="235"/>
                    </a:lnTo>
                    <a:lnTo>
                      <a:pt x="668" y="228"/>
                    </a:lnTo>
                    <a:lnTo>
                      <a:pt x="719" y="136"/>
                    </a:lnTo>
                    <a:lnTo>
                      <a:pt x="709" y="126"/>
                    </a:lnTo>
                    <a:lnTo>
                      <a:pt x="705" y="121"/>
                    </a:lnTo>
                    <a:lnTo>
                      <a:pt x="701" y="118"/>
                    </a:lnTo>
                    <a:lnTo>
                      <a:pt x="696" y="113"/>
                    </a:lnTo>
                    <a:lnTo>
                      <a:pt x="691" y="108"/>
                    </a:lnTo>
                    <a:lnTo>
                      <a:pt x="688" y="104"/>
                    </a:lnTo>
                    <a:lnTo>
                      <a:pt x="683" y="100"/>
                    </a:lnTo>
                    <a:lnTo>
                      <a:pt x="679" y="96"/>
                    </a:lnTo>
                    <a:lnTo>
                      <a:pt x="674" y="92"/>
                    </a:lnTo>
                    <a:lnTo>
                      <a:pt x="663" y="83"/>
                    </a:lnTo>
                    <a:lnTo>
                      <a:pt x="574" y="140"/>
                    </a:lnTo>
                    <a:lnTo>
                      <a:pt x="567" y="135"/>
                    </a:lnTo>
                    <a:lnTo>
                      <a:pt x="560" y="132"/>
                    </a:lnTo>
                    <a:lnTo>
                      <a:pt x="552" y="127"/>
                    </a:lnTo>
                    <a:lnTo>
                      <a:pt x="545" y="123"/>
                    </a:lnTo>
                    <a:lnTo>
                      <a:pt x="543" y="19"/>
                    </a:lnTo>
                    <a:lnTo>
                      <a:pt x="529" y="14"/>
                    </a:lnTo>
                    <a:lnTo>
                      <a:pt x="523" y="13"/>
                    </a:lnTo>
                    <a:lnTo>
                      <a:pt x="517" y="11"/>
                    </a:lnTo>
                    <a:lnTo>
                      <a:pt x="512" y="9"/>
                    </a:lnTo>
                    <a:lnTo>
                      <a:pt x="506" y="8"/>
                    </a:lnTo>
                    <a:lnTo>
                      <a:pt x="500" y="6"/>
                    </a:lnTo>
                    <a:lnTo>
                      <a:pt x="493" y="5"/>
                    </a:lnTo>
                    <a:lnTo>
                      <a:pt x="487" y="4"/>
                    </a:lnTo>
                    <a:lnTo>
                      <a:pt x="482" y="2"/>
                    </a:lnTo>
                    <a:lnTo>
                      <a:pt x="467" y="0"/>
                    </a:lnTo>
                    <a:lnTo>
                      <a:pt x="420" y="92"/>
                    </a:lnTo>
                    <a:lnTo>
                      <a:pt x="415" y="92"/>
                    </a:lnTo>
                    <a:lnTo>
                      <a:pt x="410" y="92"/>
                    </a:lnTo>
                    <a:lnTo>
                      <a:pt x="407" y="92"/>
                    </a:lnTo>
                    <a:lnTo>
                      <a:pt x="402" y="92"/>
                    </a:lnTo>
                    <a:lnTo>
                      <a:pt x="398" y="92"/>
                    </a:lnTo>
                    <a:lnTo>
                      <a:pt x="393" y="92"/>
                    </a:lnTo>
                    <a:lnTo>
                      <a:pt x="388" y="94"/>
                    </a:lnTo>
                    <a:lnTo>
                      <a:pt x="384" y="94"/>
                    </a:lnTo>
                    <a:lnTo>
                      <a:pt x="331" y="4"/>
                    </a:lnTo>
                    <a:lnTo>
                      <a:pt x="316" y="7"/>
                    </a:lnTo>
                    <a:lnTo>
                      <a:pt x="310" y="8"/>
                    </a:lnTo>
                    <a:lnTo>
                      <a:pt x="303" y="9"/>
                    </a:lnTo>
                    <a:lnTo>
                      <a:pt x="297" y="11"/>
                    </a:lnTo>
                    <a:lnTo>
                      <a:pt x="293" y="13"/>
                    </a:lnTo>
                    <a:lnTo>
                      <a:pt x="287" y="14"/>
                    </a:lnTo>
                    <a:lnTo>
                      <a:pt x="281" y="16"/>
                    </a:lnTo>
                    <a:lnTo>
                      <a:pt x="277" y="17"/>
                    </a:lnTo>
                    <a:lnTo>
                      <a:pt x="271" y="20"/>
                    </a:lnTo>
                    <a:lnTo>
                      <a:pt x="257" y="24"/>
                    </a:lnTo>
                    <a:lnTo>
                      <a:pt x="262" y="127"/>
                    </a:lnTo>
                    <a:lnTo>
                      <a:pt x="254" y="132"/>
                    </a:lnTo>
                    <a:lnTo>
                      <a:pt x="244" y="136"/>
                    </a:lnTo>
                    <a:lnTo>
                      <a:pt x="236" y="142"/>
                    </a:lnTo>
                    <a:lnTo>
                      <a:pt x="228" y="147"/>
                    </a:lnTo>
                    <a:lnTo>
                      <a:pt x="139" y="97"/>
                    </a:lnTo>
                    <a:lnTo>
                      <a:pt x="128" y="106"/>
                    </a:lnTo>
                    <a:lnTo>
                      <a:pt x="120" y="114"/>
                    </a:lnTo>
                    <a:lnTo>
                      <a:pt x="111" y="122"/>
                    </a:lnTo>
                    <a:lnTo>
                      <a:pt x="103" y="132"/>
                    </a:lnTo>
                    <a:lnTo>
                      <a:pt x="96" y="140"/>
                    </a:lnTo>
                    <a:lnTo>
                      <a:pt x="86" y="151"/>
                    </a:lnTo>
                    <a:lnTo>
                      <a:pt x="140" y="235"/>
                    </a:lnTo>
                    <a:lnTo>
                      <a:pt x="134" y="244"/>
                    </a:lnTo>
                    <a:lnTo>
                      <a:pt x="128" y="254"/>
                    </a:lnTo>
                    <a:lnTo>
                      <a:pt x="122" y="264"/>
                    </a:lnTo>
                    <a:lnTo>
                      <a:pt x="118" y="273"/>
                    </a:lnTo>
                    <a:lnTo>
                      <a:pt x="19" y="274"/>
                    </a:lnTo>
                    <a:lnTo>
                      <a:pt x="14" y="288"/>
                    </a:lnTo>
                    <a:lnTo>
                      <a:pt x="11" y="300"/>
                    </a:lnTo>
                    <a:lnTo>
                      <a:pt x="8" y="310"/>
                    </a:lnTo>
                    <a:lnTo>
                      <a:pt x="5" y="322"/>
                    </a:lnTo>
                    <a:lnTo>
                      <a:pt x="3" y="333"/>
                    </a:lnTo>
                    <a:lnTo>
                      <a:pt x="0" y="348"/>
                    </a:lnTo>
                    <a:lnTo>
                      <a:pt x="87" y="392"/>
                    </a:lnTo>
                    <a:lnTo>
                      <a:pt x="86" y="403"/>
                    </a:lnTo>
                    <a:lnTo>
                      <a:pt x="86" y="416"/>
                    </a:lnTo>
                    <a:lnTo>
                      <a:pt x="86" y="428"/>
                    </a:lnTo>
                    <a:lnTo>
                      <a:pt x="87" y="440"/>
                    </a:lnTo>
                    <a:lnTo>
                      <a:pt x="4" y="490"/>
                    </a:lnTo>
                    <a:lnTo>
                      <a:pt x="7" y="504"/>
                    </a:lnTo>
                    <a:lnTo>
                      <a:pt x="10" y="515"/>
                    </a:lnTo>
                    <a:lnTo>
                      <a:pt x="13" y="527"/>
                    </a:lnTo>
                    <a:lnTo>
                      <a:pt x="16" y="537"/>
                    </a:lnTo>
                    <a:lnTo>
                      <a:pt x="20" y="548"/>
                    </a:lnTo>
                    <a:lnTo>
                      <a:pt x="25" y="561"/>
                    </a:lnTo>
                    <a:lnTo>
                      <a:pt x="120" y="557"/>
                    </a:lnTo>
                    <a:lnTo>
                      <a:pt x="126" y="568"/>
                    </a:lnTo>
                    <a:lnTo>
                      <a:pt x="133" y="579"/>
                    </a:lnTo>
                    <a:lnTo>
                      <a:pt x="140" y="589"/>
                    </a:lnTo>
                    <a:lnTo>
                      <a:pt x="147" y="599"/>
                    </a:lnTo>
                    <a:lnTo>
                      <a:pt x="99" y="683"/>
                    </a:lnTo>
                    <a:lnTo>
                      <a:pt x="110" y="694"/>
                    </a:lnTo>
                    <a:lnTo>
                      <a:pt x="118" y="702"/>
                    </a:lnTo>
                    <a:lnTo>
                      <a:pt x="126" y="709"/>
                    </a:lnTo>
                    <a:lnTo>
                      <a:pt x="134" y="717"/>
                    </a:lnTo>
                    <a:lnTo>
                      <a:pt x="142" y="724"/>
                    </a:lnTo>
                    <a:lnTo>
                      <a:pt x="154" y="734"/>
                    </a:lnTo>
                    <a:lnTo>
                      <a:pt x="234" y="682"/>
                    </a:lnTo>
                    <a:lnTo>
                      <a:pt x="240" y="686"/>
                    </a:lnTo>
                    <a:lnTo>
                      <a:pt x="244" y="689"/>
                    </a:lnTo>
                    <a:lnTo>
                      <a:pt x="250" y="693"/>
                    </a:lnTo>
                    <a:lnTo>
                      <a:pt x="256" y="695"/>
                    </a:lnTo>
                    <a:lnTo>
                      <a:pt x="261" y="698"/>
                    </a:lnTo>
                    <a:lnTo>
                      <a:pt x="266" y="701"/>
                    </a:lnTo>
                    <a:lnTo>
                      <a:pt x="272" y="703"/>
                    </a:lnTo>
                    <a:lnTo>
                      <a:pt x="278" y="705"/>
                    </a:lnTo>
                    <a:lnTo>
                      <a:pt x="279" y="800"/>
                    </a:lnTo>
                    <a:lnTo>
                      <a:pt x="294" y="804"/>
                    </a:lnTo>
                    <a:lnTo>
                      <a:pt x="300" y="806"/>
                    </a:lnTo>
                    <a:lnTo>
                      <a:pt x="304" y="808"/>
                    </a:lnTo>
                    <a:lnTo>
                      <a:pt x="310" y="809"/>
                    </a:lnTo>
                    <a:lnTo>
                      <a:pt x="316" y="810"/>
                    </a:lnTo>
                    <a:lnTo>
                      <a:pt x="321" y="811"/>
                    </a:lnTo>
                    <a:lnTo>
                      <a:pt x="326" y="813"/>
                    </a:lnTo>
                    <a:lnTo>
                      <a:pt x="332" y="814"/>
                    </a:lnTo>
                    <a:lnTo>
                      <a:pt x="338" y="815"/>
                    </a:lnTo>
                    <a:lnTo>
                      <a:pt x="353" y="817"/>
                    </a:lnTo>
                    <a:lnTo>
                      <a:pt x="397" y="732"/>
                    </a:lnTo>
                    <a:lnTo>
                      <a:pt x="402" y="732"/>
                    </a:lnTo>
                    <a:lnTo>
                      <a:pt x="409" y="732"/>
                    </a:lnTo>
                    <a:lnTo>
                      <a:pt x="415" y="732"/>
                    </a:lnTo>
                    <a:lnTo>
                      <a:pt x="421" y="732"/>
                    </a:lnTo>
                    <a:lnTo>
                      <a:pt x="426" y="732"/>
                    </a:lnTo>
                    <a:lnTo>
                      <a:pt x="433" y="732"/>
                    </a:lnTo>
                    <a:lnTo>
                      <a:pt x="439" y="731"/>
                    </a:lnTo>
                    <a:lnTo>
                      <a:pt x="445" y="731"/>
                    </a:lnTo>
                    <a:lnTo>
                      <a:pt x="494" y="813"/>
                    </a:lnTo>
                    <a:lnTo>
                      <a:pt x="508" y="808"/>
                    </a:lnTo>
                    <a:lnTo>
                      <a:pt x="513" y="807"/>
                    </a:lnTo>
                    <a:lnTo>
                      <a:pt x="519" y="806"/>
                    </a:lnTo>
                    <a:lnTo>
                      <a:pt x="523" y="804"/>
                    </a:lnTo>
                    <a:lnTo>
                      <a:pt x="527" y="803"/>
                    </a:lnTo>
                    <a:lnTo>
                      <a:pt x="532" y="801"/>
                    </a:lnTo>
                    <a:lnTo>
                      <a:pt x="539" y="800"/>
                    </a:lnTo>
                    <a:lnTo>
                      <a:pt x="545" y="798"/>
                    </a:lnTo>
                    <a:lnTo>
                      <a:pt x="552" y="795"/>
                    </a:lnTo>
                    <a:lnTo>
                      <a:pt x="566" y="789"/>
                    </a:lnTo>
                    <a:lnTo>
                      <a:pt x="561" y="693"/>
                    </a:lnTo>
                    <a:lnTo>
                      <a:pt x="566" y="689"/>
                    </a:lnTo>
                    <a:lnTo>
                      <a:pt x="572" y="687"/>
                    </a:lnTo>
                    <a:lnTo>
                      <a:pt x="576" y="683"/>
                    </a:lnTo>
                    <a:lnTo>
                      <a:pt x="581" y="680"/>
                    </a:lnTo>
                    <a:lnTo>
                      <a:pt x="585" y="678"/>
                    </a:lnTo>
                    <a:lnTo>
                      <a:pt x="590" y="674"/>
                    </a:lnTo>
                    <a:lnTo>
                      <a:pt x="595" y="672"/>
                    </a:lnTo>
                    <a:lnTo>
                      <a:pt x="599" y="669"/>
                    </a:lnTo>
                    <a:lnTo>
                      <a:pt x="684" y="717"/>
                    </a:lnTo>
                    <a:lnTo>
                      <a:pt x="696" y="705"/>
                    </a:lnTo>
                    <a:lnTo>
                      <a:pt x="704" y="697"/>
                    </a:lnTo>
                    <a:lnTo>
                      <a:pt x="712" y="689"/>
                    </a:lnTo>
                    <a:lnTo>
                      <a:pt x="720" y="680"/>
                    </a:lnTo>
                    <a:lnTo>
                      <a:pt x="727" y="672"/>
                    </a:lnTo>
                    <a:lnTo>
                      <a:pt x="736" y="660"/>
                    </a:lnTo>
                    <a:lnTo>
                      <a:pt x="682" y="575"/>
                    </a:lnTo>
                    <a:lnTo>
                      <a:pt x="687" y="566"/>
                    </a:lnTo>
                    <a:lnTo>
                      <a:pt x="691" y="558"/>
                    </a:lnTo>
                    <a:lnTo>
                      <a:pt x="695" y="549"/>
                    </a:lnTo>
                    <a:lnTo>
                      <a:pt x="699" y="539"/>
                    </a:lnTo>
                    <a:lnTo>
                      <a:pt x="801" y="538"/>
                    </a:lnTo>
                    <a:lnTo>
                      <a:pt x="805" y="523"/>
                    </a:lnTo>
                    <a:lnTo>
                      <a:pt x="809" y="512"/>
                    </a:lnTo>
                    <a:lnTo>
                      <a:pt x="811" y="500"/>
                    </a:lnTo>
                    <a:lnTo>
                      <a:pt x="813" y="489"/>
                    </a:lnTo>
                    <a:lnTo>
                      <a:pt x="816" y="477"/>
                    </a:lnTo>
                    <a:lnTo>
                      <a:pt x="818" y="462"/>
                    </a:lnTo>
                    <a:lnTo>
                      <a:pt x="726" y="415"/>
                    </a:lnTo>
                    <a:lnTo>
                      <a:pt x="726" y="406"/>
                    </a:lnTo>
                    <a:lnTo>
                      <a:pt x="725" y="397"/>
                    </a:lnTo>
                    <a:lnTo>
                      <a:pt x="725" y="388"/>
                    </a:lnTo>
                    <a:lnTo>
                      <a:pt x="724" y="3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4764088" y="2817813"/>
                <a:ext cx="577850" cy="576263"/>
              </a:xfrm>
              <a:custGeom>
                <a:avLst/>
                <a:gdLst/>
                <a:ahLst/>
                <a:cxnLst>
                  <a:cxn ang="0">
                    <a:pos x="638" y="339"/>
                  </a:cxn>
                  <a:cxn ang="0">
                    <a:pos x="640" y="381"/>
                  </a:cxn>
                  <a:cxn ang="0">
                    <a:pos x="726" y="443"/>
                  </a:cxn>
                  <a:cxn ang="0">
                    <a:pos x="724" y="452"/>
                  </a:cxn>
                  <a:cxn ang="0">
                    <a:pos x="615" y="480"/>
                  </a:cxn>
                  <a:cxn ang="0">
                    <a:pos x="595" y="518"/>
                  </a:cxn>
                  <a:cxn ang="0">
                    <a:pos x="637" y="613"/>
                  </a:cxn>
                  <a:cxn ang="0">
                    <a:pos x="632" y="620"/>
                  </a:cxn>
                  <a:cxn ang="0">
                    <a:pos x="532" y="587"/>
                  </a:cxn>
                  <a:cxn ang="0">
                    <a:pos x="513" y="601"/>
                  </a:cxn>
                  <a:cxn ang="0">
                    <a:pos x="492" y="612"/>
                  </a:cxn>
                  <a:cxn ang="0">
                    <a:pos x="478" y="716"/>
                  </a:cxn>
                  <a:cxn ang="0">
                    <a:pos x="469" y="718"/>
                  </a:cxn>
                  <a:cxn ang="0">
                    <a:pos x="406" y="642"/>
                  </a:cxn>
                  <a:cxn ang="0">
                    <a:pos x="382" y="646"/>
                  </a:cxn>
                  <a:cxn ang="0">
                    <a:pos x="356" y="646"/>
                  </a:cxn>
                  <a:cxn ang="0">
                    <a:pos x="326" y="644"/>
                  </a:cxn>
                  <a:cxn ang="0">
                    <a:pos x="279" y="724"/>
                  </a:cxn>
                  <a:cxn ang="0">
                    <a:pos x="272" y="632"/>
                  </a:cxn>
                  <a:cxn ang="0">
                    <a:pos x="245" y="620"/>
                  </a:cxn>
                  <a:cxn ang="0">
                    <a:pos x="222" y="610"/>
                  </a:cxn>
                  <a:cxn ang="0">
                    <a:pos x="200" y="596"/>
                  </a:cxn>
                  <a:cxn ang="0">
                    <a:pos x="110" y="635"/>
                  </a:cxn>
                  <a:cxn ang="0">
                    <a:pos x="104" y="631"/>
                  </a:cxn>
                  <a:cxn ang="0">
                    <a:pos x="136" y="533"/>
                  </a:cxn>
                  <a:cxn ang="0">
                    <a:pos x="121" y="512"/>
                  </a:cxn>
                  <a:cxn ang="0">
                    <a:pos x="109" y="490"/>
                  </a:cxn>
                  <a:cxn ang="0">
                    <a:pos x="7" y="473"/>
                  </a:cxn>
                  <a:cxn ang="0">
                    <a:pos x="6" y="467"/>
                  </a:cxn>
                  <a:cxn ang="0">
                    <a:pos x="83" y="402"/>
                  </a:cxn>
                  <a:cxn ang="0">
                    <a:pos x="81" y="353"/>
                  </a:cxn>
                  <a:cxn ang="0">
                    <a:pos x="0" y="279"/>
                  </a:cxn>
                  <a:cxn ang="0">
                    <a:pos x="2" y="271"/>
                  </a:cxn>
                  <a:cxn ang="0">
                    <a:pos x="103" y="255"/>
                  </a:cxn>
                  <a:cxn ang="0">
                    <a:pos x="125" y="215"/>
                  </a:cxn>
                  <a:cxn ang="0">
                    <a:pos x="90" y="110"/>
                  </a:cxn>
                  <a:cxn ang="0">
                    <a:pos x="97" y="103"/>
                  </a:cxn>
                  <a:cxn ang="0">
                    <a:pos x="195" y="141"/>
                  </a:cxn>
                  <a:cxn ang="0">
                    <a:pos x="212" y="129"/>
                  </a:cxn>
                  <a:cxn ang="0">
                    <a:pos x="232" y="118"/>
                  </a:cxn>
                  <a:cxn ang="0">
                    <a:pos x="257" y="106"/>
                  </a:cxn>
                  <a:cxn ang="0">
                    <a:pos x="257" y="6"/>
                  </a:cxn>
                  <a:cxn ang="0">
                    <a:pos x="316" y="90"/>
                  </a:cxn>
                  <a:cxn ang="0">
                    <a:pos x="342" y="88"/>
                  </a:cxn>
                  <a:cxn ang="0">
                    <a:pos x="363" y="87"/>
                  </a:cxn>
                  <a:cxn ang="0">
                    <a:pos x="384" y="88"/>
                  </a:cxn>
                  <a:cxn ang="0">
                    <a:pos x="447" y="1"/>
                  </a:cxn>
                  <a:cxn ang="0">
                    <a:pos x="456" y="4"/>
                  </a:cxn>
                  <a:cxn ang="0">
                    <a:pos x="476" y="112"/>
                  </a:cxn>
                  <a:cxn ang="0">
                    <a:pos x="494" y="121"/>
                  </a:cxn>
                  <a:cxn ang="0">
                    <a:pos x="511" y="132"/>
                  </a:cxn>
                  <a:cxn ang="0">
                    <a:pos x="613" y="88"/>
                  </a:cxn>
                  <a:cxn ang="0">
                    <a:pos x="620" y="95"/>
                  </a:cxn>
                  <a:cxn ang="0">
                    <a:pos x="582" y="196"/>
                  </a:cxn>
                  <a:cxn ang="0">
                    <a:pos x="604" y="230"/>
                  </a:cxn>
                  <a:cxn ang="0">
                    <a:pos x="717" y="248"/>
                  </a:cxn>
                  <a:cxn ang="0">
                    <a:pos x="719" y="258"/>
                  </a:cxn>
                </a:cxnLst>
                <a:rect l="0" t="0" r="r" b="b"/>
                <a:pathLst>
                  <a:path w="727" h="725">
                    <a:moveTo>
                      <a:pt x="634" y="313"/>
                    </a:moveTo>
                    <a:lnTo>
                      <a:pt x="636" y="325"/>
                    </a:lnTo>
                    <a:lnTo>
                      <a:pt x="638" y="339"/>
                    </a:lnTo>
                    <a:lnTo>
                      <a:pt x="640" y="353"/>
                    </a:lnTo>
                    <a:lnTo>
                      <a:pt x="640" y="367"/>
                    </a:lnTo>
                    <a:lnTo>
                      <a:pt x="640" y="381"/>
                    </a:lnTo>
                    <a:lnTo>
                      <a:pt x="638" y="393"/>
                    </a:lnTo>
                    <a:lnTo>
                      <a:pt x="727" y="439"/>
                    </a:lnTo>
                    <a:lnTo>
                      <a:pt x="726" y="443"/>
                    </a:lnTo>
                    <a:lnTo>
                      <a:pt x="726" y="445"/>
                    </a:lnTo>
                    <a:lnTo>
                      <a:pt x="725" y="449"/>
                    </a:lnTo>
                    <a:lnTo>
                      <a:pt x="724" y="452"/>
                    </a:lnTo>
                    <a:lnTo>
                      <a:pt x="626" y="453"/>
                    </a:lnTo>
                    <a:lnTo>
                      <a:pt x="621" y="466"/>
                    </a:lnTo>
                    <a:lnTo>
                      <a:pt x="615" y="480"/>
                    </a:lnTo>
                    <a:lnTo>
                      <a:pt x="610" y="493"/>
                    </a:lnTo>
                    <a:lnTo>
                      <a:pt x="603" y="506"/>
                    </a:lnTo>
                    <a:lnTo>
                      <a:pt x="595" y="518"/>
                    </a:lnTo>
                    <a:lnTo>
                      <a:pt x="588" y="529"/>
                    </a:lnTo>
                    <a:lnTo>
                      <a:pt x="640" y="611"/>
                    </a:lnTo>
                    <a:lnTo>
                      <a:pt x="637" y="613"/>
                    </a:lnTo>
                    <a:lnTo>
                      <a:pt x="636" y="616"/>
                    </a:lnTo>
                    <a:lnTo>
                      <a:pt x="634" y="618"/>
                    </a:lnTo>
                    <a:lnTo>
                      <a:pt x="632" y="620"/>
                    </a:lnTo>
                    <a:lnTo>
                      <a:pt x="549" y="573"/>
                    </a:lnTo>
                    <a:lnTo>
                      <a:pt x="538" y="582"/>
                    </a:lnTo>
                    <a:lnTo>
                      <a:pt x="532" y="587"/>
                    </a:lnTo>
                    <a:lnTo>
                      <a:pt x="526" y="591"/>
                    </a:lnTo>
                    <a:lnTo>
                      <a:pt x="520" y="596"/>
                    </a:lnTo>
                    <a:lnTo>
                      <a:pt x="513" y="601"/>
                    </a:lnTo>
                    <a:lnTo>
                      <a:pt x="506" y="604"/>
                    </a:lnTo>
                    <a:lnTo>
                      <a:pt x="499" y="609"/>
                    </a:lnTo>
                    <a:lnTo>
                      <a:pt x="492" y="612"/>
                    </a:lnTo>
                    <a:lnTo>
                      <a:pt x="485" y="616"/>
                    </a:lnTo>
                    <a:lnTo>
                      <a:pt x="474" y="623"/>
                    </a:lnTo>
                    <a:lnTo>
                      <a:pt x="478" y="716"/>
                    </a:lnTo>
                    <a:lnTo>
                      <a:pt x="475" y="717"/>
                    </a:lnTo>
                    <a:lnTo>
                      <a:pt x="471" y="717"/>
                    </a:lnTo>
                    <a:lnTo>
                      <a:pt x="469" y="718"/>
                    </a:lnTo>
                    <a:lnTo>
                      <a:pt x="467" y="719"/>
                    </a:lnTo>
                    <a:lnTo>
                      <a:pt x="420" y="640"/>
                    </a:lnTo>
                    <a:lnTo>
                      <a:pt x="406" y="642"/>
                    </a:lnTo>
                    <a:lnTo>
                      <a:pt x="398" y="643"/>
                    </a:lnTo>
                    <a:lnTo>
                      <a:pt x="390" y="644"/>
                    </a:lnTo>
                    <a:lnTo>
                      <a:pt x="382" y="646"/>
                    </a:lnTo>
                    <a:lnTo>
                      <a:pt x="374" y="646"/>
                    </a:lnTo>
                    <a:lnTo>
                      <a:pt x="364" y="646"/>
                    </a:lnTo>
                    <a:lnTo>
                      <a:pt x="356" y="646"/>
                    </a:lnTo>
                    <a:lnTo>
                      <a:pt x="348" y="646"/>
                    </a:lnTo>
                    <a:lnTo>
                      <a:pt x="340" y="646"/>
                    </a:lnTo>
                    <a:lnTo>
                      <a:pt x="326" y="644"/>
                    </a:lnTo>
                    <a:lnTo>
                      <a:pt x="284" y="725"/>
                    </a:lnTo>
                    <a:lnTo>
                      <a:pt x="281" y="725"/>
                    </a:lnTo>
                    <a:lnTo>
                      <a:pt x="279" y="724"/>
                    </a:lnTo>
                    <a:lnTo>
                      <a:pt x="276" y="724"/>
                    </a:lnTo>
                    <a:lnTo>
                      <a:pt x="273" y="723"/>
                    </a:lnTo>
                    <a:lnTo>
                      <a:pt x="272" y="632"/>
                    </a:lnTo>
                    <a:lnTo>
                      <a:pt x="260" y="627"/>
                    </a:lnTo>
                    <a:lnTo>
                      <a:pt x="251" y="624"/>
                    </a:lnTo>
                    <a:lnTo>
                      <a:pt x="245" y="620"/>
                    </a:lnTo>
                    <a:lnTo>
                      <a:pt x="236" y="617"/>
                    </a:lnTo>
                    <a:lnTo>
                      <a:pt x="228" y="613"/>
                    </a:lnTo>
                    <a:lnTo>
                      <a:pt x="222" y="610"/>
                    </a:lnTo>
                    <a:lnTo>
                      <a:pt x="213" y="605"/>
                    </a:lnTo>
                    <a:lnTo>
                      <a:pt x="207" y="601"/>
                    </a:lnTo>
                    <a:lnTo>
                      <a:pt x="200" y="596"/>
                    </a:lnTo>
                    <a:lnTo>
                      <a:pt x="189" y="588"/>
                    </a:lnTo>
                    <a:lnTo>
                      <a:pt x="111" y="637"/>
                    </a:lnTo>
                    <a:lnTo>
                      <a:pt x="110" y="635"/>
                    </a:lnTo>
                    <a:lnTo>
                      <a:pt x="108" y="634"/>
                    </a:lnTo>
                    <a:lnTo>
                      <a:pt x="106" y="632"/>
                    </a:lnTo>
                    <a:lnTo>
                      <a:pt x="104" y="631"/>
                    </a:lnTo>
                    <a:lnTo>
                      <a:pt x="149" y="550"/>
                    </a:lnTo>
                    <a:lnTo>
                      <a:pt x="141" y="540"/>
                    </a:lnTo>
                    <a:lnTo>
                      <a:pt x="136" y="533"/>
                    </a:lnTo>
                    <a:lnTo>
                      <a:pt x="131" y="526"/>
                    </a:lnTo>
                    <a:lnTo>
                      <a:pt x="126" y="519"/>
                    </a:lnTo>
                    <a:lnTo>
                      <a:pt x="121" y="512"/>
                    </a:lnTo>
                    <a:lnTo>
                      <a:pt x="117" y="505"/>
                    </a:lnTo>
                    <a:lnTo>
                      <a:pt x="113" y="497"/>
                    </a:lnTo>
                    <a:lnTo>
                      <a:pt x="109" y="490"/>
                    </a:lnTo>
                    <a:lnTo>
                      <a:pt x="105" y="482"/>
                    </a:lnTo>
                    <a:lnTo>
                      <a:pt x="99" y="469"/>
                    </a:lnTo>
                    <a:lnTo>
                      <a:pt x="7" y="473"/>
                    </a:lnTo>
                    <a:lnTo>
                      <a:pt x="6" y="470"/>
                    </a:lnTo>
                    <a:lnTo>
                      <a:pt x="6" y="469"/>
                    </a:lnTo>
                    <a:lnTo>
                      <a:pt x="6" y="467"/>
                    </a:lnTo>
                    <a:lnTo>
                      <a:pt x="5" y="463"/>
                    </a:lnTo>
                    <a:lnTo>
                      <a:pt x="84" y="415"/>
                    </a:lnTo>
                    <a:lnTo>
                      <a:pt x="83" y="402"/>
                    </a:lnTo>
                    <a:lnTo>
                      <a:pt x="81" y="385"/>
                    </a:lnTo>
                    <a:lnTo>
                      <a:pt x="81" y="369"/>
                    </a:lnTo>
                    <a:lnTo>
                      <a:pt x="81" y="353"/>
                    </a:lnTo>
                    <a:lnTo>
                      <a:pt x="82" y="337"/>
                    </a:lnTo>
                    <a:lnTo>
                      <a:pt x="83" y="323"/>
                    </a:lnTo>
                    <a:lnTo>
                      <a:pt x="0" y="279"/>
                    </a:lnTo>
                    <a:lnTo>
                      <a:pt x="2" y="277"/>
                    </a:lnTo>
                    <a:lnTo>
                      <a:pt x="2" y="273"/>
                    </a:lnTo>
                    <a:lnTo>
                      <a:pt x="2" y="271"/>
                    </a:lnTo>
                    <a:lnTo>
                      <a:pt x="3" y="269"/>
                    </a:lnTo>
                    <a:lnTo>
                      <a:pt x="98" y="268"/>
                    </a:lnTo>
                    <a:lnTo>
                      <a:pt x="103" y="255"/>
                    </a:lnTo>
                    <a:lnTo>
                      <a:pt x="110" y="242"/>
                    </a:lnTo>
                    <a:lnTo>
                      <a:pt x="117" y="228"/>
                    </a:lnTo>
                    <a:lnTo>
                      <a:pt x="125" y="215"/>
                    </a:lnTo>
                    <a:lnTo>
                      <a:pt x="134" y="202"/>
                    </a:lnTo>
                    <a:lnTo>
                      <a:pt x="142" y="190"/>
                    </a:lnTo>
                    <a:lnTo>
                      <a:pt x="90" y="110"/>
                    </a:lnTo>
                    <a:lnTo>
                      <a:pt x="93" y="107"/>
                    </a:lnTo>
                    <a:lnTo>
                      <a:pt x="95" y="105"/>
                    </a:lnTo>
                    <a:lnTo>
                      <a:pt x="97" y="103"/>
                    </a:lnTo>
                    <a:lnTo>
                      <a:pt x="99" y="101"/>
                    </a:lnTo>
                    <a:lnTo>
                      <a:pt x="185" y="149"/>
                    </a:lnTo>
                    <a:lnTo>
                      <a:pt x="195" y="141"/>
                    </a:lnTo>
                    <a:lnTo>
                      <a:pt x="201" y="136"/>
                    </a:lnTo>
                    <a:lnTo>
                      <a:pt x="207" y="133"/>
                    </a:lnTo>
                    <a:lnTo>
                      <a:pt x="212" y="129"/>
                    </a:lnTo>
                    <a:lnTo>
                      <a:pt x="219" y="125"/>
                    </a:lnTo>
                    <a:lnTo>
                      <a:pt x="225" y="121"/>
                    </a:lnTo>
                    <a:lnTo>
                      <a:pt x="232" y="118"/>
                    </a:lnTo>
                    <a:lnTo>
                      <a:pt x="238" y="115"/>
                    </a:lnTo>
                    <a:lnTo>
                      <a:pt x="245" y="112"/>
                    </a:lnTo>
                    <a:lnTo>
                      <a:pt x="257" y="106"/>
                    </a:lnTo>
                    <a:lnTo>
                      <a:pt x="253" y="7"/>
                    </a:lnTo>
                    <a:lnTo>
                      <a:pt x="255" y="7"/>
                    </a:lnTo>
                    <a:lnTo>
                      <a:pt x="257" y="6"/>
                    </a:lnTo>
                    <a:lnTo>
                      <a:pt x="261" y="5"/>
                    </a:lnTo>
                    <a:lnTo>
                      <a:pt x="265" y="4"/>
                    </a:lnTo>
                    <a:lnTo>
                      <a:pt x="316" y="90"/>
                    </a:lnTo>
                    <a:lnTo>
                      <a:pt x="330" y="89"/>
                    </a:lnTo>
                    <a:lnTo>
                      <a:pt x="337" y="88"/>
                    </a:lnTo>
                    <a:lnTo>
                      <a:pt x="342" y="88"/>
                    </a:lnTo>
                    <a:lnTo>
                      <a:pt x="349" y="88"/>
                    </a:lnTo>
                    <a:lnTo>
                      <a:pt x="356" y="87"/>
                    </a:lnTo>
                    <a:lnTo>
                      <a:pt x="363" y="87"/>
                    </a:lnTo>
                    <a:lnTo>
                      <a:pt x="370" y="87"/>
                    </a:lnTo>
                    <a:lnTo>
                      <a:pt x="377" y="88"/>
                    </a:lnTo>
                    <a:lnTo>
                      <a:pt x="384" y="88"/>
                    </a:lnTo>
                    <a:lnTo>
                      <a:pt x="398" y="89"/>
                    </a:lnTo>
                    <a:lnTo>
                      <a:pt x="444" y="0"/>
                    </a:lnTo>
                    <a:lnTo>
                      <a:pt x="447" y="1"/>
                    </a:lnTo>
                    <a:lnTo>
                      <a:pt x="451" y="1"/>
                    </a:lnTo>
                    <a:lnTo>
                      <a:pt x="453" y="3"/>
                    </a:lnTo>
                    <a:lnTo>
                      <a:pt x="456" y="4"/>
                    </a:lnTo>
                    <a:lnTo>
                      <a:pt x="458" y="104"/>
                    </a:lnTo>
                    <a:lnTo>
                      <a:pt x="470" y="110"/>
                    </a:lnTo>
                    <a:lnTo>
                      <a:pt x="476" y="112"/>
                    </a:lnTo>
                    <a:lnTo>
                      <a:pt x="482" y="115"/>
                    </a:lnTo>
                    <a:lnTo>
                      <a:pt x="489" y="118"/>
                    </a:lnTo>
                    <a:lnTo>
                      <a:pt x="494" y="121"/>
                    </a:lnTo>
                    <a:lnTo>
                      <a:pt x="500" y="125"/>
                    </a:lnTo>
                    <a:lnTo>
                      <a:pt x="506" y="128"/>
                    </a:lnTo>
                    <a:lnTo>
                      <a:pt x="511" y="132"/>
                    </a:lnTo>
                    <a:lnTo>
                      <a:pt x="516" y="135"/>
                    </a:lnTo>
                    <a:lnTo>
                      <a:pt x="528" y="142"/>
                    </a:lnTo>
                    <a:lnTo>
                      <a:pt x="613" y="88"/>
                    </a:lnTo>
                    <a:lnTo>
                      <a:pt x="615" y="90"/>
                    </a:lnTo>
                    <a:lnTo>
                      <a:pt x="618" y="92"/>
                    </a:lnTo>
                    <a:lnTo>
                      <a:pt x="620" y="95"/>
                    </a:lnTo>
                    <a:lnTo>
                      <a:pt x="622" y="97"/>
                    </a:lnTo>
                    <a:lnTo>
                      <a:pt x="574" y="186"/>
                    </a:lnTo>
                    <a:lnTo>
                      <a:pt x="582" y="196"/>
                    </a:lnTo>
                    <a:lnTo>
                      <a:pt x="590" y="207"/>
                    </a:lnTo>
                    <a:lnTo>
                      <a:pt x="597" y="218"/>
                    </a:lnTo>
                    <a:lnTo>
                      <a:pt x="604" y="230"/>
                    </a:lnTo>
                    <a:lnTo>
                      <a:pt x="610" y="241"/>
                    </a:lnTo>
                    <a:lnTo>
                      <a:pt x="615" y="253"/>
                    </a:lnTo>
                    <a:lnTo>
                      <a:pt x="717" y="248"/>
                    </a:lnTo>
                    <a:lnTo>
                      <a:pt x="718" y="251"/>
                    </a:lnTo>
                    <a:lnTo>
                      <a:pt x="719" y="255"/>
                    </a:lnTo>
                    <a:lnTo>
                      <a:pt x="719" y="258"/>
                    </a:lnTo>
                    <a:lnTo>
                      <a:pt x="720" y="261"/>
                    </a:lnTo>
                    <a:lnTo>
                      <a:pt x="634" y="3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  <p:sp>
            <p:nvSpPr>
              <p:cNvPr id="32" name="Freeform 13"/>
              <p:cNvSpPr>
                <a:spLocks/>
              </p:cNvSpPr>
              <p:nvPr/>
            </p:nvSpPr>
            <p:spPr bwMode="auto">
              <a:xfrm>
                <a:off x="4945063" y="2995613"/>
                <a:ext cx="212725" cy="212725"/>
              </a:xfrm>
              <a:custGeom>
                <a:avLst/>
                <a:gdLst/>
                <a:ahLst/>
                <a:cxnLst>
                  <a:cxn ang="0">
                    <a:pos x="268" y="129"/>
                  </a:cxn>
                  <a:cxn ang="0">
                    <a:pos x="265" y="156"/>
                  </a:cxn>
                  <a:cxn ang="0">
                    <a:pos x="258" y="181"/>
                  </a:cxn>
                  <a:cxn ang="0">
                    <a:pos x="247" y="205"/>
                  </a:cxn>
                  <a:cxn ang="0">
                    <a:pos x="232" y="225"/>
                  </a:cxn>
                  <a:cxn ang="0">
                    <a:pos x="212" y="242"/>
                  </a:cxn>
                  <a:cxn ang="0">
                    <a:pos x="190" y="255"/>
                  </a:cxn>
                  <a:cxn ang="0">
                    <a:pos x="165" y="264"/>
                  </a:cxn>
                  <a:cxn ang="0">
                    <a:pos x="139" y="267"/>
                  </a:cxn>
                  <a:cxn ang="0">
                    <a:pos x="112" y="266"/>
                  </a:cxn>
                  <a:cxn ang="0">
                    <a:pos x="87" y="259"/>
                  </a:cxn>
                  <a:cxn ang="0">
                    <a:pos x="63" y="248"/>
                  </a:cxn>
                  <a:cxn ang="0">
                    <a:pos x="43" y="232"/>
                  </a:cxn>
                  <a:cxn ang="0">
                    <a:pos x="26" y="212"/>
                  </a:cxn>
                  <a:cxn ang="0">
                    <a:pos x="13" y="190"/>
                  </a:cxn>
                  <a:cxn ang="0">
                    <a:pos x="4" y="165"/>
                  </a:cxn>
                  <a:cxn ang="0">
                    <a:pos x="0" y="138"/>
                  </a:cxn>
                  <a:cxn ang="0">
                    <a:pos x="3" y="112"/>
                  </a:cxn>
                  <a:cxn ang="0">
                    <a:pos x="10" y="86"/>
                  </a:cxn>
                  <a:cxn ang="0">
                    <a:pos x="21" y="63"/>
                  </a:cxn>
                  <a:cxn ang="0">
                    <a:pos x="36" y="43"/>
                  </a:cxn>
                  <a:cxn ang="0">
                    <a:pos x="56" y="26"/>
                  </a:cxn>
                  <a:cxn ang="0">
                    <a:pos x="78" y="13"/>
                  </a:cxn>
                  <a:cxn ang="0">
                    <a:pos x="103" y="3"/>
                  </a:cxn>
                  <a:cxn ang="0">
                    <a:pos x="129" y="0"/>
                  </a:cxn>
                  <a:cxn ang="0">
                    <a:pos x="156" y="2"/>
                  </a:cxn>
                  <a:cxn ang="0">
                    <a:pos x="181" y="9"/>
                  </a:cxn>
                  <a:cxn ang="0">
                    <a:pos x="205" y="21"/>
                  </a:cxn>
                  <a:cxn ang="0">
                    <a:pos x="225" y="36"/>
                  </a:cxn>
                  <a:cxn ang="0">
                    <a:pos x="242" y="55"/>
                  </a:cxn>
                  <a:cxn ang="0">
                    <a:pos x="255" y="77"/>
                  </a:cxn>
                  <a:cxn ang="0">
                    <a:pos x="264" y="103"/>
                  </a:cxn>
                  <a:cxn ang="0">
                    <a:pos x="268" y="129"/>
                  </a:cxn>
                </a:cxnLst>
                <a:rect l="0" t="0" r="r" b="b"/>
                <a:pathLst>
                  <a:path w="268" h="267">
                    <a:moveTo>
                      <a:pt x="268" y="129"/>
                    </a:moveTo>
                    <a:lnTo>
                      <a:pt x="265" y="156"/>
                    </a:lnTo>
                    <a:lnTo>
                      <a:pt x="258" y="181"/>
                    </a:lnTo>
                    <a:lnTo>
                      <a:pt x="247" y="205"/>
                    </a:lnTo>
                    <a:lnTo>
                      <a:pt x="232" y="225"/>
                    </a:lnTo>
                    <a:lnTo>
                      <a:pt x="212" y="242"/>
                    </a:lnTo>
                    <a:lnTo>
                      <a:pt x="190" y="255"/>
                    </a:lnTo>
                    <a:lnTo>
                      <a:pt x="165" y="264"/>
                    </a:lnTo>
                    <a:lnTo>
                      <a:pt x="139" y="267"/>
                    </a:lnTo>
                    <a:lnTo>
                      <a:pt x="112" y="266"/>
                    </a:lnTo>
                    <a:lnTo>
                      <a:pt x="87" y="259"/>
                    </a:lnTo>
                    <a:lnTo>
                      <a:pt x="63" y="248"/>
                    </a:lnTo>
                    <a:lnTo>
                      <a:pt x="43" y="232"/>
                    </a:lnTo>
                    <a:lnTo>
                      <a:pt x="26" y="212"/>
                    </a:lnTo>
                    <a:lnTo>
                      <a:pt x="13" y="190"/>
                    </a:lnTo>
                    <a:lnTo>
                      <a:pt x="4" y="165"/>
                    </a:lnTo>
                    <a:lnTo>
                      <a:pt x="0" y="138"/>
                    </a:lnTo>
                    <a:lnTo>
                      <a:pt x="3" y="112"/>
                    </a:lnTo>
                    <a:lnTo>
                      <a:pt x="10" y="86"/>
                    </a:lnTo>
                    <a:lnTo>
                      <a:pt x="21" y="63"/>
                    </a:lnTo>
                    <a:lnTo>
                      <a:pt x="36" y="43"/>
                    </a:lnTo>
                    <a:lnTo>
                      <a:pt x="56" y="26"/>
                    </a:lnTo>
                    <a:lnTo>
                      <a:pt x="78" y="13"/>
                    </a:lnTo>
                    <a:lnTo>
                      <a:pt x="103" y="3"/>
                    </a:lnTo>
                    <a:lnTo>
                      <a:pt x="129" y="0"/>
                    </a:lnTo>
                    <a:lnTo>
                      <a:pt x="156" y="2"/>
                    </a:lnTo>
                    <a:lnTo>
                      <a:pt x="181" y="9"/>
                    </a:lnTo>
                    <a:lnTo>
                      <a:pt x="205" y="21"/>
                    </a:lnTo>
                    <a:lnTo>
                      <a:pt x="225" y="36"/>
                    </a:lnTo>
                    <a:lnTo>
                      <a:pt x="242" y="55"/>
                    </a:lnTo>
                    <a:lnTo>
                      <a:pt x="255" y="77"/>
                    </a:lnTo>
                    <a:lnTo>
                      <a:pt x="264" y="103"/>
                    </a:lnTo>
                    <a:lnTo>
                      <a:pt x="268" y="129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</p:grpSp>
        <p:grpSp>
          <p:nvGrpSpPr>
            <p:cNvPr id="19" name="Group 129"/>
            <p:cNvGrpSpPr/>
            <p:nvPr/>
          </p:nvGrpSpPr>
          <p:grpSpPr>
            <a:xfrm>
              <a:off x="3130639" y="3833091"/>
              <a:ext cx="1151586" cy="1196109"/>
              <a:chOff x="3822701" y="2516188"/>
              <a:chExt cx="649288" cy="652463"/>
            </a:xfrm>
            <a:solidFill>
              <a:srgbClr val="00B050"/>
            </a:solidFill>
            <a:effectLst/>
          </p:grpSpPr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3822701" y="2516188"/>
                <a:ext cx="649288" cy="652463"/>
              </a:xfrm>
              <a:custGeom>
                <a:avLst/>
                <a:gdLst/>
                <a:ahLst/>
                <a:cxnLst>
                  <a:cxn ang="0">
                    <a:pos x="273" y="801"/>
                  </a:cxn>
                  <a:cxn ang="0">
                    <a:pos x="288" y="805"/>
                  </a:cxn>
                  <a:cxn ang="0">
                    <a:pos x="308" y="811"/>
                  </a:cxn>
                  <a:cxn ang="0">
                    <a:pos x="380" y="731"/>
                  </a:cxn>
                  <a:cxn ang="0">
                    <a:pos x="396" y="732"/>
                  </a:cxn>
                  <a:cxn ang="0">
                    <a:pos x="412" y="732"/>
                  </a:cxn>
                  <a:cxn ang="0">
                    <a:pos x="477" y="818"/>
                  </a:cxn>
                  <a:cxn ang="0">
                    <a:pos x="494" y="815"/>
                  </a:cxn>
                  <a:cxn ang="0">
                    <a:pos x="511" y="811"/>
                  </a:cxn>
                  <a:cxn ang="0">
                    <a:pos x="536" y="804"/>
                  </a:cxn>
                  <a:cxn ang="0">
                    <a:pos x="556" y="694"/>
                  </a:cxn>
                  <a:cxn ang="0">
                    <a:pos x="658" y="741"/>
                  </a:cxn>
                  <a:cxn ang="0">
                    <a:pos x="678" y="724"/>
                  </a:cxn>
                  <a:cxn ang="0">
                    <a:pos x="691" y="712"/>
                  </a:cxn>
                  <a:cxn ang="0">
                    <a:pos x="704" y="699"/>
                  </a:cxn>
                  <a:cxn ang="0">
                    <a:pos x="670" y="590"/>
                  </a:cxn>
                  <a:cxn ang="0">
                    <a:pos x="684" y="567"/>
                  </a:cxn>
                  <a:cxn ang="0">
                    <a:pos x="798" y="550"/>
                  </a:cxn>
                  <a:cxn ang="0">
                    <a:pos x="809" y="514"/>
                  </a:cxn>
                  <a:cxn ang="0">
                    <a:pos x="724" y="436"/>
                  </a:cxn>
                  <a:cxn ang="0">
                    <a:pos x="724" y="410"/>
                  </a:cxn>
                  <a:cxn ang="0">
                    <a:pos x="814" y="338"/>
                  </a:cxn>
                  <a:cxn ang="0">
                    <a:pos x="807" y="302"/>
                  </a:cxn>
                  <a:cxn ang="0">
                    <a:pos x="695" y="277"/>
                  </a:cxn>
                  <a:cxn ang="0">
                    <a:pos x="683" y="255"/>
                  </a:cxn>
                  <a:cxn ang="0">
                    <a:pos x="726" y="146"/>
                  </a:cxn>
                  <a:cxn ang="0">
                    <a:pos x="700" y="119"/>
                  </a:cxn>
                  <a:cxn ang="0">
                    <a:pos x="591" y="152"/>
                  </a:cxn>
                  <a:cxn ang="0">
                    <a:pos x="569" y="138"/>
                  </a:cxn>
                  <a:cxn ang="0">
                    <a:pos x="556" y="25"/>
                  </a:cxn>
                  <a:cxn ang="0">
                    <a:pos x="540" y="20"/>
                  </a:cxn>
                  <a:cxn ang="0">
                    <a:pos x="524" y="14"/>
                  </a:cxn>
                  <a:cxn ang="0">
                    <a:pos x="449" y="96"/>
                  </a:cxn>
                  <a:cxn ang="0">
                    <a:pos x="435" y="93"/>
                  </a:cxn>
                  <a:cxn ang="0">
                    <a:pos x="420" y="93"/>
                  </a:cxn>
                  <a:cxn ang="0">
                    <a:pos x="366" y="0"/>
                  </a:cxn>
                  <a:cxn ang="0">
                    <a:pos x="340" y="5"/>
                  </a:cxn>
                  <a:cxn ang="0">
                    <a:pos x="324" y="8"/>
                  </a:cxn>
                  <a:cxn ang="0">
                    <a:pos x="306" y="12"/>
                  </a:cxn>
                  <a:cxn ang="0">
                    <a:pos x="283" y="118"/>
                  </a:cxn>
                  <a:cxn ang="0">
                    <a:pos x="267" y="123"/>
                  </a:cxn>
                  <a:cxn ang="0">
                    <a:pos x="253" y="131"/>
                  </a:cxn>
                  <a:cxn ang="0">
                    <a:pos x="154" y="88"/>
                  </a:cxn>
                  <a:cxn ang="0">
                    <a:pos x="142" y="98"/>
                  </a:cxn>
                  <a:cxn ang="0">
                    <a:pos x="129" y="109"/>
                  </a:cxn>
                  <a:cxn ang="0">
                    <a:pos x="110" y="128"/>
                  </a:cxn>
                  <a:cxn ang="0">
                    <a:pos x="141" y="233"/>
                  </a:cxn>
                  <a:cxn ang="0">
                    <a:pos x="31" y="247"/>
                  </a:cxn>
                  <a:cxn ang="0">
                    <a:pos x="19" y="281"/>
                  </a:cxn>
                  <a:cxn ang="0">
                    <a:pos x="8" y="317"/>
                  </a:cxn>
                  <a:cxn ang="0">
                    <a:pos x="86" y="393"/>
                  </a:cxn>
                  <a:cxn ang="0">
                    <a:pos x="0" y="460"/>
                  </a:cxn>
                  <a:cxn ang="0">
                    <a:pos x="7" y="497"/>
                  </a:cxn>
                  <a:cxn ang="0">
                    <a:pos x="15" y="532"/>
                  </a:cxn>
                  <a:cxn ang="0">
                    <a:pos x="121" y="559"/>
                  </a:cxn>
                  <a:cxn ang="0">
                    <a:pos x="81" y="660"/>
                  </a:cxn>
                  <a:cxn ang="0">
                    <a:pos x="105" y="689"/>
                  </a:cxn>
                  <a:cxn ang="0">
                    <a:pos x="130" y="716"/>
                  </a:cxn>
                  <a:cxn ang="0">
                    <a:pos x="226" y="678"/>
                  </a:cxn>
                  <a:cxn ang="0">
                    <a:pos x="241" y="687"/>
                  </a:cxn>
                  <a:cxn ang="0">
                    <a:pos x="257" y="696"/>
                  </a:cxn>
                </a:cxnLst>
                <a:rect l="0" t="0" r="r" b="b"/>
                <a:pathLst>
                  <a:path w="819" h="822">
                    <a:moveTo>
                      <a:pt x="264" y="797"/>
                    </a:moveTo>
                    <a:lnTo>
                      <a:pt x="268" y="799"/>
                    </a:lnTo>
                    <a:lnTo>
                      <a:pt x="273" y="801"/>
                    </a:lnTo>
                    <a:lnTo>
                      <a:pt x="278" y="802"/>
                    </a:lnTo>
                    <a:lnTo>
                      <a:pt x="282" y="803"/>
                    </a:lnTo>
                    <a:lnTo>
                      <a:pt x="288" y="805"/>
                    </a:lnTo>
                    <a:lnTo>
                      <a:pt x="294" y="808"/>
                    </a:lnTo>
                    <a:lnTo>
                      <a:pt x="301" y="809"/>
                    </a:lnTo>
                    <a:lnTo>
                      <a:pt x="308" y="811"/>
                    </a:lnTo>
                    <a:lnTo>
                      <a:pt x="321" y="815"/>
                    </a:lnTo>
                    <a:lnTo>
                      <a:pt x="374" y="731"/>
                    </a:lnTo>
                    <a:lnTo>
                      <a:pt x="380" y="731"/>
                    </a:lnTo>
                    <a:lnTo>
                      <a:pt x="386" y="732"/>
                    </a:lnTo>
                    <a:lnTo>
                      <a:pt x="392" y="732"/>
                    </a:lnTo>
                    <a:lnTo>
                      <a:pt x="396" y="732"/>
                    </a:lnTo>
                    <a:lnTo>
                      <a:pt x="402" y="732"/>
                    </a:lnTo>
                    <a:lnTo>
                      <a:pt x="408" y="732"/>
                    </a:lnTo>
                    <a:lnTo>
                      <a:pt x="412" y="732"/>
                    </a:lnTo>
                    <a:lnTo>
                      <a:pt x="418" y="732"/>
                    </a:lnTo>
                    <a:lnTo>
                      <a:pt x="462" y="822"/>
                    </a:lnTo>
                    <a:lnTo>
                      <a:pt x="477" y="818"/>
                    </a:lnTo>
                    <a:lnTo>
                      <a:pt x="483" y="817"/>
                    </a:lnTo>
                    <a:lnTo>
                      <a:pt x="488" y="816"/>
                    </a:lnTo>
                    <a:lnTo>
                      <a:pt x="494" y="815"/>
                    </a:lnTo>
                    <a:lnTo>
                      <a:pt x="500" y="814"/>
                    </a:lnTo>
                    <a:lnTo>
                      <a:pt x="506" y="812"/>
                    </a:lnTo>
                    <a:lnTo>
                      <a:pt x="511" y="811"/>
                    </a:lnTo>
                    <a:lnTo>
                      <a:pt x="516" y="810"/>
                    </a:lnTo>
                    <a:lnTo>
                      <a:pt x="522" y="809"/>
                    </a:lnTo>
                    <a:lnTo>
                      <a:pt x="536" y="804"/>
                    </a:lnTo>
                    <a:lnTo>
                      <a:pt x="540" y="703"/>
                    </a:lnTo>
                    <a:lnTo>
                      <a:pt x="548" y="698"/>
                    </a:lnTo>
                    <a:lnTo>
                      <a:pt x="556" y="694"/>
                    </a:lnTo>
                    <a:lnTo>
                      <a:pt x="566" y="689"/>
                    </a:lnTo>
                    <a:lnTo>
                      <a:pt x="574" y="684"/>
                    </a:lnTo>
                    <a:lnTo>
                      <a:pt x="658" y="741"/>
                    </a:lnTo>
                    <a:lnTo>
                      <a:pt x="669" y="732"/>
                    </a:lnTo>
                    <a:lnTo>
                      <a:pt x="674" y="728"/>
                    </a:lnTo>
                    <a:lnTo>
                      <a:pt x="678" y="724"/>
                    </a:lnTo>
                    <a:lnTo>
                      <a:pt x="683" y="720"/>
                    </a:lnTo>
                    <a:lnTo>
                      <a:pt x="688" y="716"/>
                    </a:lnTo>
                    <a:lnTo>
                      <a:pt x="691" y="712"/>
                    </a:lnTo>
                    <a:lnTo>
                      <a:pt x="696" y="708"/>
                    </a:lnTo>
                    <a:lnTo>
                      <a:pt x="700" y="704"/>
                    </a:lnTo>
                    <a:lnTo>
                      <a:pt x="704" y="699"/>
                    </a:lnTo>
                    <a:lnTo>
                      <a:pt x="714" y="689"/>
                    </a:lnTo>
                    <a:lnTo>
                      <a:pt x="666" y="597"/>
                    </a:lnTo>
                    <a:lnTo>
                      <a:pt x="670" y="590"/>
                    </a:lnTo>
                    <a:lnTo>
                      <a:pt x="676" y="582"/>
                    </a:lnTo>
                    <a:lnTo>
                      <a:pt x="681" y="575"/>
                    </a:lnTo>
                    <a:lnTo>
                      <a:pt x="684" y="567"/>
                    </a:lnTo>
                    <a:lnTo>
                      <a:pt x="788" y="574"/>
                    </a:lnTo>
                    <a:lnTo>
                      <a:pt x="794" y="560"/>
                    </a:lnTo>
                    <a:lnTo>
                      <a:pt x="798" y="550"/>
                    </a:lnTo>
                    <a:lnTo>
                      <a:pt x="802" y="538"/>
                    </a:lnTo>
                    <a:lnTo>
                      <a:pt x="805" y="527"/>
                    </a:lnTo>
                    <a:lnTo>
                      <a:pt x="809" y="514"/>
                    </a:lnTo>
                    <a:lnTo>
                      <a:pt x="812" y="500"/>
                    </a:lnTo>
                    <a:lnTo>
                      <a:pt x="723" y="444"/>
                    </a:lnTo>
                    <a:lnTo>
                      <a:pt x="724" y="436"/>
                    </a:lnTo>
                    <a:lnTo>
                      <a:pt x="724" y="428"/>
                    </a:lnTo>
                    <a:lnTo>
                      <a:pt x="724" y="418"/>
                    </a:lnTo>
                    <a:lnTo>
                      <a:pt x="724" y="410"/>
                    </a:lnTo>
                    <a:lnTo>
                      <a:pt x="819" y="364"/>
                    </a:lnTo>
                    <a:lnTo>
                      <a:pt x="817" y="349"/>
                    </a:lnTo>
                    <a:lnTo>
                      <a:pt x="814" y="338"/>
                    </a:lnTo>
                    <a:lnTo>
                      <a:pt x="812" y="326"/>
                    </a:lnTo>
                    <a:lnTo>
                      <a:pt x="810" y="313"/>
                    </a:lnTo>
                    <a:lnTo>
                      <a:pt x="807" y="302"/>
                    </a:lnTo>
                    <a:lnTo>
                      <a:pt x="803" y="288"/>
                    </a:lnTo>
                    <a:lnTo>
                      <a:pt x="698" y="283"/>
                    </a:lnTo>
                    <a:lnTo>
                      <a:pt x="695" y="277"/>
                    </a:lnTo>
                    <a:lnTo>
                      <a:pt x="691" y="268"/>
                    </a:lnTo>
                    <a:lnTo>
                      <a:pt x="688" y="262"/>
                    </a:lnTo>
                    <a:lnTo>
                      <a:pt x="683" y="255"/>
                    </a:lnTo>
                    <a:lnTo>
                      <a:pt x="742" y="167"/>
                    </a:lnTo>
                    <a:lnTo>
                      <a:pt x="733" y="156"/>
                    </a:lnTo>
                    <a:lnTo>
                      <a:pt x="726" y="146"/>
                    </a:lnTo>
                    <a:lnTo>
                      <a:pt x="718" y="137"/>
                    </a:lnTo>
                    <a:lnTo>
                      <a:pt x="708" y="128"/>
                    </a:lnTo>
                    <a:lnTo>
                      <a:pt x="700" y="119"/>
                    </a:lnTo>
                    <a:lnTo>
                      <a:pt x="690" y="108"/>
                    </a:lnTo>
                    <a:lnTo>
                      <a:pt x="598" y="158"/>
                    </a:lnTo>
                    <a:lnTo>
                      <a:pt x="591" y="152"/>
                    </a:lnTo>
                    <a:lnTo>
                      <a:pt x="584" y="147"/>
                    </a:lnTo>
                    <a:lnTo>
                      <a:pt x="577" y="143"/>
                    </a:lnTo>
                    <a:lnTo>
                      <a:pt x="569" y="138"/>
                    </a:lnTo>
                    <a:lnTo>
                      <a:pt x="576" y="33"/>
                    </a:lnTo>
                    <a:lnTo>
                      <a:pt x="562" y="28"/>
                    </a:lnTo>
                    <a:lnTo>
                      <a:pt x="556" y="25"/>
                    </a:lnTo>
                    <a:lnTo>
                      <a:pt x="551" y="23"/>
                    </a:lnTo>
                    <a:lnTo>
                      <a:pt x="546" y="21"/>
                    </a:lnTo>
                    <a:lnTo>
                      <a:pt x="540" y="20"/>
                    </a:lnTo>
                    <a:lnTo>
                      <a:pt x="534" y="17"/>
                    </a:lnTo>
                    <a:lnTo>
                      <a:pt x="530" y="16"/>
                    </a:lnTo>
                    <a:lnTo>
                      <a:pt x="524" y="14"/>
                    </a:lnTo>
                    <a:lnTo>
                      <a:pt x="518" y="13"/>
                    </a:lnTo>
                    <a:lnTo>
                      <a:pt x="505" y="9"/>
                    </a:lnTo>
                    <a:lnTo>
                      <a:pt x="449" y="96"/>
                    </a:lnTo>
                    <a:lnTo>
                      <a:pt x="445" y="94"/>
                    </a:lnTo>
                    <a:lnTo>
                      <a:pt x="440" y="94"/>
                    </a:lnTo>
                    <a:lnTo>
                      <a:pt x="435" y="93"/>
                    </a:lnTo>
                    <a:lnTo>
                      <a:pt x="431" y="93"/>
                    </a:lnTo>
                    <a:lnTo>
                      <a:pt x="425" y="93"/>
                    </a:lnTo>
                    <a:lnTo>
                      <a:pt x="420" y="93"/>
                    </a:lnTo>
                    <a:lnTo>
                      <a:pt x="416" y="92"/>
                    </a:lnTo>
                    <a:lnTo>
                      <a:pt x="411" y="92"/>
                    </a:lnTo>
                    <a:lnTo>
                      <a:pt x="366" y="0"/>
                    </a:lnTo>
                    <a:lnTo>
                      <a:pt x="351" y="2"/>
                    </a:lnTo>
                    <a:lnTo>
                      <a:pt x="346" y="3"/>
                    </a:lnTo>
                    <a:lnTo>
                      <a:pt x="340" y="5"/>
                    </a:lnTo>
                    <a:lnTo>
                      <a:pt x="334" y="6"/>
                    </a:lnTo>
                    <a:lnTo>
                      <a:pt x="329" y="7"/>
                    </a:lnTo>
                    <a:lnTo>
                      <a:pt x="324" y="8"/>
                    </a:lnTo>
                    <a:lnTo>
                      <a:pt x="318" y="9"/>
                    </a:lnTo>
                    <a:lnTo>
                      <a:pt x="312" y="10"/>
                    </a:lnTo>
                    <a:lnTo>
                      <a:pt x="306" y="12"/>
                    </a:lnTo>
                    <a:lnTo>
                      <a:pt x="291" y="15"/>
                    </a:lnTo>
                    <a:lnTo>
                      <a:pt x="288" y="115"/>
                    </a:lnTo>
                    <a:lnTo>
                      <a:pt x="283" y="118"/>
                    </a:lnTo>
                    <a:lnTo>
                      <a:pt x="278" y="119"/>
                    </a:lnTo>
                    <a:lnTo>
                      <a:pt x="273" y="121"/>
                    </a:lnTo>
                    <a:lnTo>
                      <a:pt x="267" y="123"/>
                    </a:lnTo>
                    <a:lnTo>
                      <a:pt x="263" y="126"/>
                    </a:lnTo>
                    <a:lnTo>
                      <a:pt x="258" y="129"/>
                    </a:lnTo>
                    <a:lnTo>
                      <a:pt x="253" y="131"/>
                    </a:lnTo>
                    <a:lnTo>
                      <a:pt x="249" y="134"/>
                    </a:lnTo>
                    <a:lnTo>
                      <a:pt x="166" y="78"/>
                    </a:lnTo>
                    <a:lnTo>
                      <a:pt x="154" y="88"/>
                    </a:lnTo>
                    <a:lnTo>
                      <a:pt x="150" y="91"/>
                    </a:lnTo>
                    <a:lnTo>
                      <a:pt x="146" y="94"/>
                    </a:lnTo>
                    <a:lnTo>
                      <a:pt x="142" y="98"/>
                    </a:lnTo>
                    <a:lnTo>
                      <a:pt x="137" y="101"/>
                    </a:lnTo>
                    <a:lnTo>
                      <a:pt x="133" y="105"/>
                    </a:lnTo>
                    <a:lnTo>
                      <a:pt x="129" y="109"/>
                    </a:lnTo>
                    <a:lnTo>
                      <a:pt x="124" y="113"/>
                    </a:lnTo>
                    <a:lnTo>
                      <a:pt x="120" y="118"/>
                    </a:lnTo>
                    <a:lnTo>
                      <a:pt x="110" y="128"/>
                    </a:lnTo>
                    <a:lnTo>
                      <a:pt x="154" y="213"/>
                    </a:lnTo>
                    <a:lnTo>
                      <a:pt x="148" y="222"/>
                    </a:lnTo>
                    <a:lnTo>
                      <a:pt x="141" y="233"/>
                    </a:lnTo>
                    <a:lnTo>
                      <a:pt x="134" y="243"/>
                    </a:lnTo>
                    <a:lnTo>
                      <a:pt x="128" y="254"/>
                    </a:lnTo>
                    <a:lnTo>
                      <a:pt x="31" y="247"/>
                    </a:lnTo>
                    <a:lnTo>
                      <a:pt x="25" y="260"/>
                    </a:lnTo>
                    <a:lnTo>
                      <a:pt x="22" y="271"/>
                    </a:lnTo>
                    <a:lnTo>
                      <a:pt x="19" y="281"/>
                    </a:lnTo>
                    <a:lnTo>
                      <a:pt x="15" y="293"/>
                    </a:lnTo>
                    <a:lnTo>
                      <a:pt x="12" y="303"/>
                    </a:lnTo>
                    <a:lnTo>
                      <a:pt x="8" y="317"/>
                    </a:lnTo>
                    <a:lnTo>
                      <a:pt x="89" y="369"/>
                    </a:lnTo>
                    <a:lnTo>
                      <a:pt x="88" y="381"/>
                    </a:lnTo>
                    <a:lnTo>
                      <a:pt x="86" y="393"/>
                    </a:lnTo>
                    <a:lnTo>
                      <a:pt x="86" y="406"/>
                    </a:lnTo>
                    <a:lnTo>
                      <a:pt x="86" y="418"/>
                    </a:lnTo>
                    <a:lnTo>
                      <a:pt x="0" y="460"/>
                    </a:lnTo>
                    <a:lnTo>
                      <a:pt x="2" y="475"/>
                    </a:lnTo>
                    <a:lnTo>
                      <a:pt x="5" y="486"/>
                    </a:lnTo>
                    <a:lnTo>
                      <a:pt x="7" y="497"/>
                    </a:lnTo>
                    <a:lnTo>
                      <a:pt x="9" y="507"/>
                    </a:lnTo>
                    <a:lnTo>
                      <a:pt x="12" y="519"/>
                    </a:lnTo>
                    <a:lnTo>
                      <a:pt x="15" y="532"/>
                    </a:lnTo>
                    <a:lnTo>
                      <a:pt x="111" y="536"/>
                    </a:lnTo>
                    <a:lnTo>
                      <a:pt x="116" y="547"/>
                    </a:lnTo>
                    <a:lnTo>
                      <a:pt x="121" y="559"/>
                    </a:lnTo>
                    <a:lnTo>
                      <a:pt x="127" y="570"/>
                    </a:lnTo>
                    <a:lnTo>
                      <a:pt x="134" y="581"/>
                    </a:lnTo>
                    <a:lnTo>
                      <a:pt x="81" y="660"/>
                    </a:lnTo>
                    <a:lnTo>
                      <a:pt x="90" y="672"/>
                    </a:lnTo>
                    <a:lnTo>
                      <a:pt x="97" y="680"/>
                    </a:lnTo>
                    <a:lnTo>
                      <a:pt x="105" y="689"/>
                    </a:lnTo>
                    <a:lnTo>
                      <a:pt x="112" y="697"/>
                    </a:lnTo>
                    <a:lnTo>
                      <a:pt x="120" y="705"/>
                    </a:lnTo>
                    <a:lnTo>
                      <a:pt x="130" y="716"/>
                    </a:lnTo>
                    <a:lnTo>
                      <a:pt x="215" y="671"/>
                    </a:lnTo>
                    <a:lnTo>
                      <a:pt x="220" y="674"/>
                    </a:lnTo>
                    <a:lnTo>
                      <a:pt x="226" y="678"/>
                    </a:lnTo>
                    <a:lnTo>
                      <a:pt x="230" y="681"/>
                    </a:lnTo>
                    <a:lnTo>
                      <a:pt x="236" y="683"/>
                    </a:lnTo>
                    <a:lnTo>
                      <a:pt x="241" y="687"/>
                    </a:lnTo>
                    <a:lnTo>
                      <a:pt x="247" y="690"/>
                    </a:lnTo>
                    <a:lnTo>
                      <a:pt x="251" y="693"/>
                    </a:lnTo>
                    <a:lnTo>
                      <a:pt x="257" y="696"/>
                    </a:lnTo>
                    <a:lnTo>
                      <a:pt x="250" y="792"/>
                    </a:lnTo>
                    <a:lnTo>
                      <a:pt x="264" y="79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  <p:sp>
            <p:nvSpPr>
              <p:cNvPr id="28" name="Freeform 8"/>
              <p:cNvSpPr>
                <a:spLocks/>
              </p:cNvSpPr>
              <p:nvPr/>
            </p:nvSpPr>
            <p:spPr bwMode="auto">
              <a:xfrm>
                <a:off x="3857626" y="2551113"/>
                <a:ext cx="577850" cy="581025"/>
              </a:xfrm>
              <a:custGeom>
                <a:avLst/>
                <a:gdLst/>
                <a:ahLst/>
                <a:cxnLst>
                  <a:cxn ang="0">
                    <a:pos x="449" y="729"/>
                  </a:cxn>
                  <a:cxn ang="0">
                    <a:pos x="440" y="731"/>
                  </a:cxn>
                  <a:cxn ang="0">
                    <a:pos x="377" y="646"/>
                  </a:cxn>
                  <a:cxn ang="0">
                    <a:pos x="354" y="646"/>
                  </a:cxn>
                  <a:cxn ang="0">
                    <a:pos x="329" y="645"/>
                  </a:cxn>
                  <a:cxn ang="0">
                    <a:pos x="258" y="722"/>
                  </a:cxn>
                  <a:cxn ang="0">
                    <a:pos x="249" y="720"/>
                  </a:cxn>
                  <a:cxn ang="0">
                    <a:pos x="242" y="620"/>
                  </a:cxn>
                  <a:cxn ang="0">
                    <a:pos x="220" y="608"/>
                  </a:cxn>
                  <a:cxn ang="0">
                    <a:pos x="198" y="596"/>
                  </a:cxn>
                  <a:cxn ang="0">
                    <a:pos x="175" y="576"/>
                  </a:cxn>
                  <a:cxn ang="0">
                    <a:pos x="90" y="616"/>
                  </a:cxn>
                  <a:cxn ang="0">
                    <a:pos x="138" y="536"/>
                  </a:cxn>
                  <a:cxn ang="0">
                    <a:pos x="113" y="495"/>
                  </a:cxn>
                  <a:cxn ang="0">
                    <a:pos x="94" y="452"/>
                  </a:cxn>
                  <a:cxn ang="0">
                    <a:pos x="1" y="442"/>
                  </a:cxn>
                  <a:cxn ang="0">
                    <a:pos x="83" y="397"/>
                  </a:cxn>
                  <a:cxn ang="0">
                    <a:pos x="82" y="350"/>
                  </a:cxn>
                  <a:cxn ang="0">
                    <a:pos x="89" y="303"/>
                  </a:cxn>
                  <a:cxn ang="0">
                    <a:pos x="13" y="250"/>
                  </a:cxn>
                  <a:cxn ang="0">
                    <a:pos x="107" y="251"/>
                  </a:cxn>
                  <a:cxn ang="0">
                    <a:pos x="121" y="223"/>
                  </a:cxn>
                  <a:cxn ang="0">
                    <a:pos x="135" y="204"/>
                  </a:cxn>
                  <a:cxn ang="0">
                    <a:pos x="150" y="184"/>
                  </a:cxn>
                  <a:cxn ang="0">
                    <a:pos x="117" y="89"/>
                  </a:cxn>
                  <a:cxn ang="0">
                    <a:pos x="123" y="84"/>
                  </a:cxn>
                  <a:cxn ang="0">
                    <a:pos x="220" y="127"/>
                  </a:cxn>
                  <a:cxn ang="0">
                    <a:pos x="240" y="115"/>
                  </a:cxn>
                  <a:cxn ang="0">
                    <a:pos x="261" y="106"/>
                  </a:cxn>
                  <a:cxn ang="0">
                    <a:pos x="286" y="2"/>
                  </a:cxn>
                  <a:cxn ang="0">
                    <a:pos x="295" y="1"/>
                  </a:cxn>
                  <a:cxn ang="0">
                    <a:pos x="354" y="88"/>
                  </a:cxn>
                  <a:cxn ang="0">
                    <a:pos x="375" y="88"/>
                  </a:cxn>
                  <a:cxn ang="0">
                    <a:pos x="397" y="90"/>
                  </a:cxn>
                  <a:cxn ang="0">
                    <a:pos x="425" y="96"/>
                  </a:cxn>
                  <a:cxn ang="0">
                    <a:pos x="481" y="14"/>
                  </a:cxn>
                  <a:cxn ang="0">
                    <a:pos x="483" y="115"/>
                  </a:cxn>
                  <a:cxn ang="0">
                    <a:pos x="506" y="129"/>
                  </a:cxn>
                  <a:cxn ang="0">
                    <a:pos x="522" y="139"/>
                  </a:cxn>
                  <a:cxn ang="0">
                    <a:pos x="538" y="152"/>
                  </a:cxn>
                  <a:cxn ang="0">
                    <a:pos x="639" y="116"/>
                  </a:cxn>
                  <a:cxn ang="0">
                    <a:pos x="646" y="124"/>
                  </a:cxn>
                  <a:cxn ang="0">
                    <a:pos x="603" y="230"/>
                  </a:cxn>
                  <a:cxn ang="0">
                    <a:pos x="621" y="266"/>
                  </a:cxn>
                  <a:cxn ang="0">
                    <a:pos x="727" y="286"/>
                  </a:cxn>
                  <a:cxn ang="0">
                    <a:pos x="729" y="296"/>
                  </a:cxn>
                  <a:cxn ang="0">
                    <a:pos x="639" y="366"/>
                  </a:cxn>
                  <a:cxn ang="0">
                    <a:pos x="637" y="407"/>
                  </a:cxn>
                  <a:cxn ang="0">
                    <a:pos x="719" y="477"/>
                  </a:cxn>
                  <a:cxn ang="0">
                    <a:pos x="715" y="486"/>
                  </a:cxn>
                  <a:cxn ang="0">
                    <a:pos x="603" y="503"/>
                  </a:cxn>
                  <a:cxn ang="0">
                    <a:pos x="582" y="538"/>
                  </a:cxn>
                  <a:cxn ang="0">
                    <a:pos x="617" y="638"/>
                  </a:cxn>
                  <a:cxn ang="0">
                    <a:pos x="609" y="645"/>
                  </a:cxn>
                  <a:cxn ang="0">
                    <a:pos x="511" y="603"/>
                  </a:cxn>
                  <a:cxn ang="0">
                    <a:pos x="493" y="613"/>
                  </a:cxn>
                  <a:cxn ang="0">
                    <a:pos x="474" y="623"/>
                  </a:cxn>
                </a:cxnLst>
                <a:rect l="0" t="0" r="r" b="b"/>
                <a:pathLst>
                  <a:path w="729" h="731">
                    <a:moveTo>
                      <a:pt x="455" y="631"/>
                    </a:moveTo>
                    <a:lnTo>
                      <a:pt x="451" y="728"/>
                    </a:lnTo>
                    <a:lnTo>
                      <a:pt x="449" y="729"/>
                    </a:lnTo>
                    <a:lnTo>
                      <a:pt x="446" y="729"/>
                    </a:lnTo>
                    <a:lnTo>
                      <a:pt x="442" y="729"/>
                    </a:lnTo>
                    <a:lnTo>
                      <a:pt x="440" y="731"/>
                    </a:lnTo>
                    <a:lnTo>
                      <a:pt x="398" y="645"/>
                    </a:lnTo>
                    <a:lnTo>
                      <a:pt x="383" y="646"/>
                    </a:lnTo>
                    <a:lnTo>
                      <a:pt x="377" y="646"/>
                    </a:lnTo>
                    <a:lnTo>
                      <a:pt x="369" y="648"/>
                    </a:lnTo>
                    <a:lnTo>
                      <a:pt x="360" y="648"/>
                    </a:lnTo>
                    <a:lnTo>
                      <a:pt x="354" y="646"/>
                    </a:lnTo>
                    <a:lnTo>
                      <a:pt x="345" y="646"/>
                    </a:lnTo>
                    <a:lnTo>
                      <a:pt x="337" y="646"/>
                    </a:lnTo>
                    <a:lnTo>
                      <a:pt x="329" y="645"/>
                    </a:lnTo>
                    <a:lnTo>
                      <a:pt x="321" y="644"/>
                    </a:lnTo>
                    <a:lnTo>
                      <a:pt x="309" y="642"/>
                    </a:lnTo>
                    <a:lnTo>
                      <a:pt x="258" y="722"/>
                    </a:lnTo>
                    <a:lnTo>
                      <a:pt x="255" y="721"/>
                    </a:lnTo>
                    <a:lnTo>
                      <a:pt x="251" y="720"/>
                    </a:lnTo>
                    <a:lnTo>
                      <a:pt x="249" y="720"/>
                    </a:lnTo>
                    <a:lnTo>
                      <a:pt x="248" y="719"/>
                    </a:lnTo>
                    <a:lnTo>
                      <a:pt x="255" y="626"/>
                    </a:lnTo>
                    <a:lnTo>
                      <a:pt x="242" y="620"/>
                    </a:lnTo>
                    <a:lnTo>
                      <a:pt x="234" y="616"/>
                    </a:lnTo>
                    <a:lnTo>
                      <a:pt x="227" y="613"/>
                    </a:lnTo>
                    <a:lnTo>
                      <a:pt x="220" y="608"/>
                    </a:lnTo>
                    <a:lnTo>
                      <a:pt x="212" y="604"/>
                    </a:lnTo>
                    <a:lnTo>
                      <a:pt x="205" y="600"/>
                    </a:lnTo>
                    <a:lnTo>
                      <a:pt x="198" y="596"/>
                    </a:lnTo>
                    <a:lnTo>
                      <a:pt x="192" y="590"/>
                    </a:lnTo>
                    <a:lnTo>
                      <a:pt x="185" y="585"/>
                    </a:lnTo>
                    <a:lnTo>
                      <a:pt x="175" y="576"/>
                    </a:lnTo>
                    <a:lnTo>
                      <a:pt x="93" y="620"/>
                    </a:lnTo>
                    <a:lnTo>
                      <a:pt x="92" y="618"/>
                    </a:lnTo>
                    <a:lnTo>
                      <a:pt x="90" y="616"/>
                    </a:lnTo>
                    <a:lnTo>
                      <a:pt x="89" y="614"/>
                    </a:lnTo>
                    <a:lnTo>
                      <a:pt x="86" y="612"/>
                    </a:lnTo>
                    <a:lnTo>
                      <a:pt x="138" y="536"/>
                    </a:lnTo>
                    <a:lnTo>
                      <a:pt x="130" y="524"/>
                    </a:lnTo>
                    <a:lnTo>
                      <a:pt x="121" y="510"/>
                    </a:lnTo>
                    <a:lnTo>
                      <a:pt x="113" y="495"/>
                    </a:lnTo>
                    <a:lnTo>
                      <a:pt x="106" y="479"/>
                    </a:lnTo>
                    <a:lnTo>
                      <a:pt x="99" y="464"/>
                    </a:lnTo>
                    <a:lnTo>
                      <a:pt x="94" y="452"/>
                    </a:lnTo>
                    <a:lnTo>
                      <a:pt x="2" y="448"/>
                    </a:lnTo>
                    <a:lnTo>
                      <a:pt x="1" y="446"/>
                    </a:lnTo>
                    <a:lnTo>
                      <a:pt x="1" y="442"/>
                    </a:lnTo>
                    <a:lnTo>
                      <a:pt x="1" y="440"/>
                    </a:lnTo>
                    <a:lnTo>
                      <a:pt x="0" y="438"/>
                    </a:lnTo>
                    <a:lnTo>
                      <a:pt x="83" y="397"/>
                    </a:lnTo>
                    <a:lnTo>
                      <a:pt x="82" y="385"/>
                    </a:lnTo>
                    <a:lnTo>
                      <a:pt x="82" y="368"/>
                    </a:lnTo>
                    <a:lnTo>
                      <a:pt x="82" y="350"/>
                    </a:lnTo>
                    <a:lnTo>
                      <a:pt x="84" y="333"/>
                    </a:lnTo>
                    <a:lnTo>
                      <a:pt x="86" y="317"/>
                    </a:lnTo>
                    <a:lnTo>
                      <a:pt x="89" y="303"/>
                    </a:lnTo>
                    <a:lnTo>
                      <a:pt x="10" y="255"/>
                    </a:lnTo>
                    <a:lnTo>
                      <a:pt x="12" y="252"/>
                    </a:lnTo>
                    <a:lnTo>
                      <a:pt x="13" y="250"/>
                    </a:lnTo>
                    <a:lnTo>
                      <a:pt x="13" y="248"/>
                    </a:lnTo>
                    <a:lnTo>
                      <a:pt x="14" y="244"/>
                    </a:lnTo>
                    <a:lnTo>
                      <a:pt x="107" y="251"/>
                    </a:lnTo>
                    <a:lnTo>
                      <a:pt x="113" y="238"/>
                    </a:lnTo>
                    <a:lnTo>
                      <a:pt x="116" y="232"/>
                    </a:lnTo>
                    <a:lnTo>
                      <a:pt x="121" y="223"/>
                    </a:lnTo>
                    <a:lnTo>
                      <a:pt x="126" y="217"/>
                    </a:lnTo>
                    <a:lnTo>
                      <a:pt x="130" y="210"/>
                    </a:lnTo>
                    <a:lnTo>
                      <a:pt x="135" y="204"/>
                    </a:lnTo>
                    <a:lnTo>
                      <a:pt x="139" y="197"/>
                    </a:lnTo>
                    <a:lnTo>
                      <a:pt x="145" y="190"/>
                    </a:lnTo>
                    <a:lnTo>
                      <a:pt x="150" y="184"/>
                    </a:lnTo>
                    <a:lnTo>
                      <a:pt x="159" y="174"/>
                    </a:lnTo>
                    <a:lnTo>
                      <a:pt x="115" y="91"/>
                    </a:lnTo>
                    <a:lnTo>
                      <a:pt x="117" y="89"/>
                    </a:lnTo>
                    <a:lnTo>
                      <a:pt x="120" y="88"/>
                    </a:lnTo>
                    <a:lnTo>
                      <a:pt x="121" y="85"/>
                    </a:lnTo>
                    <a:lnTo>
                      <a:pt x="123" y="84"/>
                    </a:lnTo>
                    <a:lnTo>
                      <a:pt x="202" y="137"/>
                    </a:lnTo>
                    <a:lnTo>
                      <a:pt x="213" y="130"/>
                    </a:lnTo>
                    <a:lnTo>
                      <a:pt x="220" y="127"/>
                    </a:lnTo>
                    <a:lnTo>
                      <a:pt x="226" y="122"/>
                    </a:lnTo>
                    <a:lnTo>
                      <a:pt x="233" y="119"/>
                    </a:lnTo>
                    <a:lnTo>
                      <a:pt x="240" y="115"/>
                    </a:lnTo>
                    <a:lnTo>
                      <a:pt x="248" y="113"/>
                    </a:lnTo>
                    <a:lnTo>
                      <a:pt x="255" y="109"/>
                    </a:lnTo>
                    <a:lnTo>
                      <a:pt x="261" y="106"/>
                    </a:lnTo>
                    <a:lnTo>
                      <a:pt x="269" y="104"/>
                    </a:lnTo>
                    <a:lnTo>
                      <a:pt x="282" y="99"/>
                    </a:lnTo>
                    <a:lnTo>
                      <a:pt x="286" y="2"/>
                    </a:lnTo>
                    <a:lnTo>
                      <a:pt x="289" y="2"/>
                    </a:lnTo>
                    <a:lnTo>
                      <a:pt x="293" y="1"/>
                    </a:lnTo>
                    <a:lnTo>
                      <a:pt x="295" y="1"/>
                    </a:lnTo>
                    <a:lnTo>
                      <a:pt x="298" y="0"/>
                    </a:lnTo>
                    <a:lnTo>
                      <a:pt x="341" y="89"/>
                    </a:lnTo>
                    <a:lnTo>
                      <a:pt x="354" y="88"/>
                    </a:lnTo>
                    <a:lnTo>
                      <a:pt x="360" y="88"/>
                    </a:lnTo>
                    <a:lnTo>
                      <a:pt x="369" y="88"/>
                    </a:lnTo>
                    <a:lnTo>
                      <a:pt x="375" y="88"/>
                    </a:lnTo>
                    <a:lnTo>
                      <a:pt x="382" y="89"/>
                    </a:lnTo>
                    <a:lnTo>
                      <a:pt x="390" y="89"/>
                    </a:lnTo>
                    <a:lnTo>
                      <a:pt x="397" y="90"/>
                    </a:lnTo>
                    <a:lnTo>
                      <a:pt x="404" y="91"/>
                    </a:lnTo>
                    <a:lnTo>
                      <a:pt x="411" y="92"/>
                    </a:lnTo>
                    <a:lnTo>
                      <a:pt x="425" y="96"/>
                    </a:lnTo>
                    <a:lnTo>
                      <a:pt x="477" y="11"/>
                    </a:lnTo>
                    <a:lnTo>
                      <a:pt x="479" y="13"/>
                    </a:lnTo>
                    <a:lnTo>
                      <a:pt x="481" y="14"/>
                    </a:lnTo>
                    <a:lnTo>
                      <a:pt x="485" y="15"/>
                    </a:lnTo>
                    <a:lnTo>
                      <a:pt x="489" y="16"/>
                    </a:lnTo>
                    <a:lnTo>
                      <a:pt x="483" y="115"/>
                    </a:lnTo>
                    <a:lnTo>
                      <a:pt x="494" y="122"/>
                    </a:lnTo>
                    <a:lnTo>
                      <a:pt x="500" y="126"/>
                    </a:lnTo>
                    <a:lnTo>
                      <a:pt x="506" y="129"/>
                    </a:lnTo>
                    <a:lnTo>
                      <a:pt x="511" y="132"/>
                    </a:lnTo>
                    <a:lnTo>
                      <a:pt x="516" y="136"/>
                    </a:lnTo>
                    <a:lnTo>
                      <a:pt x="522" y="139"/>
                    </a:lnTo>
                    <a:lnTo>
                      <a:pt x="527" y="144"/>
                    </a:lnTo>
                    <a:lnTo>
                      <a:pt x="532" y="147"/>
                    </a:lnTo>
                    <a:lnTo>
                      <a:pt x="538" y="152"/>
                    </a:lnTo>
                    <a:lnTo>
                      <a:pt x="548" y="161"/>
                    </a:lnTo>
                    <a:lnTo>
                      <a:pt x="637" y="114"/>
                    </a:lnTo>
                    <a:lnTo>
                      <a:pt x="639" y="116"/>
                    </a:lnTo>
                    <a:lnTo>
                      <a:pt x="641" y="119"/>
                    </a:lnTo>
                    <a:lnTo>
                      <a:pt x="644" y="122"/>
                    </a:lnTo>
                    <a:lnTo>
                      <a:pt x="646" y="124"/>
                    </a:lnTo>
                    <a:lnTo>
                      <a:pt x="590" y="207"/>
                    </a:lnTo>
                    <a:lnTo>
                      <a:pt x="597" y="219"/>
                    </a:lnTo>
                    <a:lnTo>
                      <a:pt x="603" y="230"/>
                    </a:lnTo>
                    <a:lnTo>
                      <a:pt x="609" y="242"/>
                    </a:lnTo>
                    <a:lnTo>
                      <a:pt x="615" y="255"/>
                    </a:lnTo>
                    <a:lnTo>
                      <a:pt x="621" y="266"/>
                    </a:lnTo>
                    <a:lnTo>
                      <a:pt x="625" y="279"/>
                    </a:lnTo>
                    <a:lnTo>
                      <a:pt x="726" y="282"/>
                    </a:lnTo>
                    <a:lnTo>
                      <a:pt x="727" y="286"/>
                    </a:lnTo>
                    <a:lnTo>
                      <a:pt x="728" y="289"/>
                    </a:lnTo>
                    <a:lnTo>
                      <a:pt x="728" y="293"/>
                    </a:lnTo>
                    <a:lnTo>
                      <a:pt x="729" y="296"/>
                    </a:lnTo>
                    <a:lnTo>
                      <a:pt x="638" y="341"/>
                    </a:lnTo>
                    <a:lnTo>
                      <a:pt x="639" y="354"/>
                    </a:lnTo>
                    <a:lnTo>
                      <a:pt x="639" y="366"/>
                    </a:lnTo>
                    <a:lnTo>
                      <a:pt x="639" y="380"/>
                    </a:lnTo>
                    <a:lnTo>
                      <a:pt x="638" y="394"/>
                    </a:lnTo>
                    <a:lnTo>
                      <a:pt x="637" y="407"/>
                    </a:lnTo>
                    <a:lnTo>
                      <a:pt x="635" y="419"/>
                    </a:lnTo>
                    <a:lnTo>
                      <a:pt x="720" y="474"/>
                    </a:lnTo>
                    <a:lnTo>
                      <a:pt x="719" y="477"/>
                    </a:lnTo>
                    <a:lnTo>
                      <a:pt x="717" y="480"/>
                    </a:lnTo>
                    <a:lnTo>
                      <a:pt x="716" y="484"/>
                    </a:lnTo>
                    <a:lnTo>
                      <a:pt x="715" y="486"/>
                    </a:lnTo>
                    <a:lnTo>
                      <a:pt x="616" y="479"/>
                    </a:lnTo>
                    <a:lnTo>
                      <a:pt x="610" y="492"/>
                    </a:lnTo>
                    <a:lnTo>
                      <a:pt x="603" y="503"/>
                    </a:lnTo>
                    <a:lnTo>
                      <a:pt x="597" y="515"/>
                    </a:lnTo>
                    <a:lnTo>
                      <a:pt x="590" y="527"/>
                    </a:lnTo>
                    <a:lnTo>
                      <a:pt x="582" y="538"/>
                    </a:lnTo>
                    <a:lnTo>
                      <a:pt x="574" y="548"/>
                    </a:lnTo>
                    <a:lnTo>
                      <a:pt x="620" y="636"/>
                    </a:lnTo>
                    <a:lnTo>
                      <a:pt x="617" y="638"/>
                    </a:lnTo>
                    <a:lnTo>
                      <a:pt x="615" y="641"/>
                    </a:lnTo>
                    <a:lnTo>
                      <a:pt x="612" y="643"/>
                    </a:lnTo>
                    <a:lnTo>
                      <a:pt x="609" y="645"/>
                    </a:lnTo>
                    <a:lnTo>
                      <a:pt x="529" y="590"/>
                    </a:lnTo>
                    <a:lnTo>
                      <a:pt x="517" y="598"/>
                    </a:lnTo>
                    <a:lnTo>
                      <a:pt x="511" y="603"/>
                    </a:lnTo>
                    <a:lnTo>
                      <a:pt x="504" y="606"/>
                    </a:lnTo>
                    <a:lnTo>
                      <a:pt x="499" y="610"/>
                    </a:lnTo>
                    <a:lnTo>
                      <a:pt x="493" y="613"/>
                    </a:lnTo>
                    <a:lnTo>
                      <a:pt x="487" y="616"/>
                    </a:lnTo>
                    <a:lnTo>
                      <a:pt x="480" y="620"/>
                    </a:lnTo>
                    <a:lnTo>
                      <a:pt x="474" y="623"/>
                    </a:lnTo>
                    <a:lnTo>
                      <a:pt x="468" y="626"/>
                    </a:lnTo>
                    <a:lnTo>
                      <a:pt x="455" y="6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4038601" y="2733676"/>
                <a:ext cx="212725" cy="212725"/>
              </a:xfrm>
              <a:custGeom>
                <a:avLst/>
                <a:gdLst/>
                <a:ahLst/>
                <a:cxnLst>
                  <a:cxn ang="0">
                    <a:pos x="62" y="247"/>
                  </a:cxn>
                  <a:cxn ang="0">
                    <a:pos x="41" y="231"/>
                  </a:cxn>
                  <a:cxn ang="0">
                    <a:pos x="24" y="210"/>
                  </a:cxn>
                  <a:cxn ang="0">
                    <a:pos x="12" y="188"/>
                  </a:cxn>
                  <a:cxn ang="0">
                    <a:pos x="3" y="163"/>
                  </a:cxn>
                  <a:cxn ang="0">
                    <a:pos x="0" y="137"/>
                  </a:cxn>
                  <a:cxn ang="0">
                    <a:pos x="2" y="112"/>
                  </a:cxn>
                  <a:cxn ang="0">
                    <a:pos x="9" y="87"/>
                  </a:cxn>
                  <a:cxn ang="0">
                    <a:pos x="22" y="62"/>
                  </a:cxn>
                  <a:cxn ang="0">
                    <a:pos x="30" y="51"/>
                  </a:cxn>
                  <a:cxn ang="0">
                    <a:pos x="38" y="42"/>
                  </a:cxn>
                  <a:cxn ang="0">
                    <a:pos x="48" y="33"/>
                  </a:cxn>
                  <a:cxn ang="0">
                    <a:pos x="59" y="24"/>
                  </a:cxn>
                  <a:cxn ang="0">
                    <a:pos x="69" y="18"/>
                  </a:cxn>
                  <a:cxn ang="0">
                    <a:pos x="81" y="12"/>
                  </a:cxn>
                  <a:cxn ang="0">
                    <a:pos x="93" y="7"/>
                  </a:cxn>
                  <a:cxn ang="0">
                    <a:pos x="106" y="4"/>
                  </a:cxn>
                  <a:cxn ang="0">
                    <a:pos x="117" y="1"/>
                  </a:cxn>
                  <a:cxn ang="0">
                    <a:pos x="131" y="0"/>
                  </a:cxn>
                  <a:cxn ang="0">
                    <a:pos x="144" y="1"/>
                  </a:cxn>
                  <a:cxn ang="0">
                    <a:pos x="157" y="3"/>
                  </a:cxn>
                  <a:cxn ang="0">
                    <a:pos x="169" y="6"/>
                  </a:cxn>
                  <a:cxn ang="0">
                    <a:pos x="182" y="9"/>
                  </a:cxn>
                  <a:cxn ang="0">
                    <a:pos x="195" y="15"/>
                  </a:cxn>
                  <a:cxn ang="0">
                    <a:pos x="206" y="22"/>
                  </a:cxn>
                  <a:cxn ang="0">
                    <a:pos x="227" y="38"/>
                  </a:cxn>
                  <a:cxn ang="0">
                    <a:pos x="244" y="59"/>
                  </a:cxn>
                  <a:cxn ang="0">
                    <a:pos x="257" y="81"/>
                  </a:cxn>
                  <a:cxn ang="0">
                    <a:pos x="265" y="105"/>
                  </a:cxn>
                  <a:cxn ang="0">
                    <a:pos x="267" y="132"/>
                  </a:cxn>
                  <a:cxn ang="0">
                    <a:pos x="265" y="157"/>
                  </a:cxn>
                  <a:cxn ang="0">
                    <a:pos x="258" y="182"/>
                  </a:cxn>
                  <a:cxn ang="0">
                    <a:pos x="246" y="207"/>
                  </a:cxn>
                  <a:cxn ang="0">
                    <a:pos x="238" y="217"/>
                  </a:cxn>
                  <a:cxn ang="0">
                    <a:pos x="230" y="227"/>
                  </a:cxn>
                  <a:cxn ang="0">
                    <a:pos x="221" y="236"/>
                  </a:cxn>
                  <a:cxn ang="0">
                    <a:pos x="211" y="245"/>
                  </a:cxn>
                  <a:cxn ang="0">
                    <a:pos x="199" y="251"/>
                  </a:cxn>
                  <a:cxn ang="0">
                    <a:pos x="188" y="257"/>
                  </a:cxn>
                  <a:cxn ang="0">
                    <a:pos x="175" y="262"/>
                  </a:cxn>
                  <a:cxn ang="0">
                    <a:pos x="162" y="265"/>
                  </a:cxn>
                  <a:cxn ang="0">
                    <a:pos x="150" y="268"/>
                  </a:cxn>
                  <a:cxn ang="0">
                    <a:pos x="136" y="268"/>
                  </a:cxn>
                  <a:cxn ang="0">
                    <a:pos x="123" y="268"/>
                  </a:cxn>
                  <a:cxn ang="0">
                    <a:pos x="111" y="266"/>
                  </a:cxn>
                  <a:cxn ang="0">
                    <a:pos x="98" y="263"/>
                  </a:cxn>
                  <a:cxn ang="0">
                    <a:pos x="85" y="260"/>
                  </a:cxn>
                  <a:cxn ang="0">
                    <a:pos x="74" y="254"/>
                  </a:cxn>
                  <a:cxn ang="0">
                    <a:pos x="62" y="247"/>
                  </a:cxn>
                </a:cxnLst>
                <a:rect l="0" t="0" r="r" b="b"/>
                <a:pathLst>
                  <a:path w="267" h="268">
                    <a:moveTo>
                      <a:pt x="62" y="247"/>
                    </a:moveTo>
                    <a:lnTo>
                      <a:pt x="41" y="231"/>
                    </a:lnTo>
                    <a:lnTo>
                      <a:pt x="24" y="210"/>
                    </a:lnTo>
                    <a:lnTo>
                      <a:pt x="12" y="188"/>
                    </a:lnTo>
                    <a:lnTo>
                      <a:pt x="3" y="163"/>
                    </a:lnTo>
                    <a:lnTo>
                      <a:pt x="0" y="137"/>
                    </a:lnTo>
                    <a:lnTo>
                      <a:pt x="2" y="112"/>
                    </a:lnTo>
                    <a:lnTo>
                      <a:pt x="9" y="87"/>
                    </a:lnTo>
                    <a:lnTo>
                      <a:pt x="22" y="62"/>
                    </a:lnTo>
                    <a:lnTo>
                      <a:pt x="30" y="51"/>
                    </a:lnTo>
                    <a:lnTo>
                      <a:pt x="38" y="42"/>
                    </a:lnTo>
                    <a:lnTo>
                      <a:pt x="48" y="33"/>
                    </a:lnTo>
                    <a:lnTo>
                      <a:pt x="59" y="24"/>
                    </a:lnTo>
                    <a:lnTo>
                      <a:pt x="69" y="18"/>
                    </a:lnTo>
                    <a:lnTo>
                      <a:pt x="81" y="12"/>
                    </a:lnTo>
                    <a:lnTo>
                      <a:pt x="93" y="7"/>
                    </a:lnTo>
                    <a:lnTo>
                      <a:pt x="106" y="4"/>
                    </a:lnTo>
                    <a:lnTo>
                      <a:pt x="117" y="1"/>
                    </a:lnTo>
                    <a:lnTo>
                      <a:pt x="131" y="0"/>
                    </a:lnTo>
                    <a:lnTo>
                      <a:pt x="144" y="1"/>
                    </a:lnTo>
                    <a:lnTo>
                      <a:pt x="157" y="3"/>
                    </a:lnTo>
                    <a:lnTo>
                      <a:pt x="169" y="6"/>
                    </a:lnTo>
                    <a:lnTo>
                      <a:pt x="182" y="9"/>
                    </a:lnTo>
                    <a:lnTo>
                      <a:pt x="195" y="15"/>
                    </a:lnTo>
                    <a:lnTo>
                      <a:pt x="206" y="22"/>
                    </a:lnTo>
                    <a:lnTo>
                      <a:pt x="227" y="38"/>
                    </a:lnTo>
                    <a:lnTo>
                      <a:pt x="244" y="59"/>
                    </a:lnTo>
                    <a:lnTo>
                      <a:pt x="257" y="81"/>
                    </a:lnTo>
                    <a:lnTo>
                      <a:pt x="265" y="105"/>
                    </a:lnTo>
                    <a:lnTo>
                      <a:pt x="267" y="132"/>
                    </a:lnTo>
                    <a:lnTo>
                      <a:pt x="265" y="157"/>
                    </a:lnTo>
                    <a:lnTo>
                      <a:pt x="258" y="182"/>
                    </a:lnTo>
                    <a:lnTo>
                      <a:pt x="246" y="207"/>
                    </a:lnTo>
                    <a:lnTo>
                      <a:pt x="238" y="217"/>
                    </a:lnTo>
                    <a:lnTo>
                      <a:pt x="230" y="227"/>
                    </a:lnTo>
                    <a:lnTo>
                      <a:pt x="221" y="236"/>
                    </a:lnTo>
                    <a:lnTo>
                      <a:pt x="211" y="245"/>
                    </a:lnTo>
                    <a:lnTo>
                      <a:pt x="199" y="251"/>
                    </a:lnTo>
                    <a:lnTo>
                      <a:pt x="188" y="257"/>
                    </a:lnTo>
                    <a:lnTo>
                      <a:pt x="175" y="262"/>
                    </a:lnTo>
                    <a:lnTo>
                      <a:pt x="162" y="265"/>
                    </a:lnTo>
                    <a:lnTo>
                      <a:pt x="150" y="268"/>
                    </a:lnTo>
                    <a:lnTo>
                      <a:pt x="136" y="268"/>
                    </a:lnTo>
                    <a:lnTo>
                      <a:pt x="123" y="268"/>
                    </a:lnTo>
                    <a:lnTo>
                      <a:pt x="111" y="266"/>
                    </a:lnTo>
                    <a:lnTo>
                      <a:pt x="98" y="263"/>
                    </a:lnTo>
                    <a:lnTo>
                      <a:pt x="85" y="260"/>
                    </a:lnTo>
                    <a:lnTo>
                      <a:pt x="74" y="254"/>
                    </a:lnTo>
                    <a:lnTo>
                      <a:pt x="62" y="247"/>
                    </a:lnTo>
                    <a:close/>
                  </a:path>
                </a:pathLst>
              </a:custGeom>
              <a:solidFill>
                <a:srgbClr val="006600"/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</p:grpSp>
        <p:grpSp>
          <p:nvGrpSpPr>
            <p:cNvPr id="20" name="Group 133"/>
            <p:cNvGrpSpPr/>
            <p:nvPr/>
          </p:nvGrpSpPr>
          <p:grpSpPr>
            <a:xfrm>
              <a:off x="4480775" y="3838911"/>
              <a:ext cx="1151586" cy="1190289"/>
              <a:chOff x="4727576" y="2781301"/>
              <a:chExt cx="649288" cy="649288"/>
            </a:xfrm>
            <a:solidFill>
              <a:srgbClr val="FFFF00"/>
            </a:solidFill>
            <a:effectLst/>
          </p:grpSpPr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4727576" y="2781301"/>
                <a:ext cx="649288" cy="649288"/>
              </a:xfrm>
              <a:custGeom>
                <a:avLst/>
                <a:gdLst/>
                <a:ahLst/>
                <a:cxnLst>
                  <a:cxn ang="0">
                    <a:pos x="810" y="311"/>
                  </a:cxn>
                  <a:cxn ang="0">
                    <a:pos x="805" y="295"/>
                  </a:cxn>
                  <a:cxn ang="0">
                    <a:pos x="801" y="278"/>
                  </a:cxn>
                  <a:cxn ang="0">
                    <a:pos x="790" y="251"/>
                  </a:cxn>
                  <a:cxn ang="0">
                    <a:pos x="678" y="242"/>
                  </a:cxn>
                  <a:cxn ang="0">
                    <a:pos x="719" y="136"/>
                  </a:cxn>
                  <a:cxn ang="0">
                    <a:pos x="701" y="118"/>
                  </a:cxn>
                  <a:cxn ang="0">
                    <a:pos x="688" y="104"/>
                  </a:cxn>
                  <a:cxn ang="0">
                    <a:pos x="674" y="92"/>
                  </a:cxn>
                  <a:cxn ang="0">
                    <a:pos x="567" y="135"/>
                  </a:cxn>
                  <a:cxn ang="0">
                    <a:pos x="545" y="123"/>
                  </a:cxn>
                  <a:cxn ang="0">
                    <a:pos x="523" y="13"/>
                  </a:cxn>
                  <a:cxn ang="0">
                    <a:pos x="506" y="8"/>
                  </a:cxn>
                  <a:cxn ang="0">
                    <a:pos x="487" y="4"/>
                  </a:cxn>
                  <a:cxn ang="0">
                    <a:pos x="420" y="92"/>
                  </a:cxn>
                  <a:cxn ang="0">
                    <a:pos x="407" y="92"/>
                  </a:cxn>
                  <a:cxn ang="0">
                    <a:pos x="393" y="92"/>
                  </a:cxn>
                  <a:cxn ang="0">
                    <a:pos x="331" y="4"/>
                  </a:cxn>
                  <a:cxn ang="0">
                    <a:pos x="303" y="9"/>
                  </a:cxn>
                  <a:cxn ang="0">
                    <a:pos x="287" y="14"/>
                  </a:cxn>
                  <a:cxn ang="0">
                    <a:pos x="271" y="20"/>
                  </a:cxn>
                  <a:cxn ang="0">
                    <a:pos x="254" y="132"/>
                  </a:cxn>
                  <a:cxn ang="0">
                    <a:pos x="228" y="147"/>
                  </a:cxn>
                  <a:cxn ang="0">
                    <a:pos x="120" y="114"/>
                  </a:cxn>
                  <a:cxn ang="0">
                    <a:pos x="96" y="140"/>
                  </a:cxn>
                  <a:cxn ang="0">
                    <a:pos x="134" y="244"/>
                  </a:cxn>
                  <a:cxn ang="0">
                    <a:pos x="118" y="273"/>
                  </a:cxn>
                  <a:cxn ang="0">
                    <a:pos x="11" y="300"/>
                  </a:cxn>
                  <a:cxn ang="0">
                    <a:pos x="3" y="333"/>
                  </a:cxn>
                  <a:cxn ang="0">
                    <a:pos x="86" y="403"/>
                  </a:cxn>
                  <a:cxn ang="0">
                    <a:pos x="87" y="440"/>
                  </a:cxn>
                  <a:cxn ang="0">
                    <a:pos x="10" y="515"/>
                  </a:cxn>
                  <a:cxn ang="0">
                    <a:pos x="20" y="548"/>
                  </a:cxn>
                  <a:cxn ang="0">
                    <a:pos x="126" y="568"/>
                  </a:cxn>
                  <a:cxn ang="0">
                    <a:pos x="147" y="599"/>
                  </a:cxn>
                  <a:cxn ang="0">
                    <a:pos x="118" y="702"/>
                  </a:cxn>
                  <a:cxn ang="0">
                    <a:pos x="142" y="724"/>
                  </a:cxn>
                  <a:cxn ang="0">
                    <a:pos x="240" y="686"/>
                  </a:cxn>
                  <a:cxn ang="0">
                    <a:pos x="256" y="695"/>
                  </a:cxn>
                  <a:cxn ang="0">
                    <a:pos x="272" y="703"/>
                  </a:cxn>
                  <a:cxn ang="0">
                    <a:pos x="294" y="804"/>
                  </a:cxn>
                  <a:cxn ang="0">
                    <a:pos x="310" y="809"/>
                  </a:cxn>
                  <a:cxn ang="0">
                    <a:pos x="326" y="813"/>
                  </a:cxn>
                  <a:cxn ang="0">
                    <a:pos x="353" y="817"/>
                  </a:cxn>
                  <a:cxn ang="0">
                    <a:pos x="409" y="732"/>
                  </a:cxn>
                  <a:cxn ang="0">
                    <a:pos x="426" y="732"/>
                  </a:cxn>
                  <a:cxn ang="0">
                    <a:pos x="445" y="731"/>
                  </a:cxn>
                  <a:cxn ang="0">
                    <a:pos x="513" y="807"/>
                  </a:cxn>
                  <a:cxn ang="0">
                    <a:pos x="527" y="803"/>
                  </a:cxn>
                  <a:cxn ang="0">
                    <a:pos x="545" y="798"/>
                  </a:cxn>
                  <a:cxn ang="0">
                    <a:pos x="561" y="693"/>
                  </a:cxn>
                  <a:cxn ang="0">
                    <a:pos x="576" y="683"/>
                  </a:cxn>
                  <a:cxn ang="0">
                    <a:pos x="590" y="674"/>
                  </a:cxn>
                  <a:cxn ang="0">
                    <a:pos x="684" y="717"/>
                  </a:cxn>
                  <a:cxn ang="0">
                    <a:pos x="712" y="689"/>
                  </a:cxn>
                  <a:cxn ang="0">
                    <a:pos x="736" y="660"/>
                  </a:cxn>
                  <a:cxn ang="0">
                    <a:pos x="691" y="558"/>
                  </a:cxn>
                  <a:cxn ang="0">
                    <a:pos x="801" y="538"/>
                  </a:cxn>
                  <a:cxn ang="0">
                    <a:pos x="811" y="500"/>
                  </a:cxn>
                  <a:cxn ang="0">
                    <a:pos x="818" y="462"/>
                  </a:cxn>
                  <a:cxn ang="0">
                    <a:pos x="725" y="397"/>
                  </a:cxn>
                </a:cxnLst>
                <a:rect l="0" t="0" r="r" b="b"/>
                <a:pathLst>
                  <a:path w="818" h="817">
                    <a:moveTo>
                      <a:pt x="724" y="379"/>
                    </a:moveTo>
                    <a:lnTo>
                      <a:pt x="813" y="326"/>
                    </a:lnTo>
                    <a:lnTo>
                      <a:pt x="810" y="311"/>
                    </a:lnTo>
                    <a:lnTo>
                      <a:pt x="809" y="306"/>
                    </a:lnTo>
                    <a:lnTo>
                      <a:pt x="808" y="301"/>
                    </a:lnTo>
                    <a:lnTo>
                      <a:pt x="805" y="295"/>
                    </a:lnTo>
                    <a:lnTo>
                      <a:pt x="804" y="291"/>
                    </a:lnTo>
                    <a:lnTo>
                      <a:pt x="802" y="285"/>
                    </a:lnTo>
                    <a:lnTo>
                      <a:pt x="801" y="278"/>
                    </a:lnTo>
                    <a:lnTo>
                      <a:pt x="798" y="272"/>
                    </a:lnTo>
                    <a:lnTo>
                      <a:pt x="796" y="265"/>
                    </a:lnTo>
                    <a:lnTo>
                      <a:pt x="790" y="251"/>
                    </a:lnTo>
                    <a:lnTo>
                      <a:pt x="686" y="256"/>
                    </a:lnTo>
                    <a:lnTo>
                      <a:pt x="681" y="249"/>
                    </a:lnTo>
                    <a:lnTo>
                      <a:pt x="678" y="242"/>
                    </a:lnTo>
                    <a:lnTo>
                      <a:pt x="673" y="235"/>
                    </a:lnTo>
                    <a:lnTo>
                      <a:pt x="668" y="228"/>
                    </a:lnTo>
                    <a:lnTo>
                      <a:pt x="719" y="136"/>
                    </a:lnTo>
                    <a:lnTo>
                      <a:pt x="709" y="126"/>
                    </a:lnTo>
                    <a:lnTo>
                      <a:pt x="705" y="121"/>
                    </a:lnTo>
                    <a:lnTo>
                      <a:pt x="701" y="118"/>
                    </a:lnTo>
                    <a:lnTo>
                      <a:pt x="696" y="113"/>
                    </a:lnTo>
                    <a:lnTo>
                      <a:pt x="691" y="108"/>
                    </a:lnTo>
                    <a:lnTo>
                      <a:pt x="688" y="104"/>
                    </a:lnTo>
                    <a:lnTo>
                      <a:pt x="683" y="100"/>
                    </a:lnTo>
                    <a:lnTo>
                      <a:pt x="679" y="96"/>
                    </a:lnTo>
                    <a:lnTo>
                      <a:pt x="674" y="92"/>
                    </a:lnTo>
                    <a:lnTo>
                      <a:pt x="663" y="83"/>
                    </a:lnTo>
                    <a:lnTo>
                      <a:pt x="574" y="140"/>
                    </a:lnTo>
                    <a:lnTo>
                      <a:pt x="567" y="135"/>
                    </a:lnTo>
                    <a:lnTo>
                      <a:pt x="560" y="132"/>
                    </a:lnTo>
                    <a:lnTo>
                      <a:pt x="552" y="127"/>
                    </a:lnTo>
                    <a:lnTo>
                      <a:pt x="545" y="123"/>
                    </a:lnTo>
                    <a:lnTo>
                      <a:pt x="543" y="19"/>
                    </a:lnTo>
                    <a:lnTo>
                      <a:pt x="529" y="14"/>
                    </a:lnTo>
                    <a:lnTo>
                      <a:pt x="523" y="13"/>
                    </a:lnTo>
                    <a:lnTo>
                      <a:pt x="517" y="11"/>
                    </a:lnTo>
                    <a:lnTo>
                      <a:pt x="512" y="9"/>
                    </a:lnTo>
                    <a:lnTo>
                      <a:pt x="506" y="8"/>
                    </a:lnTo>
                    <a:lnTo>
                      <a:pt x="500" y="6"/>
                    </a:lnTo>
                    <a:lnTo>
                      <a:pt x="493" y="5"/>
                    </a:lnTo>
                    <a:lnTo>
                      <a:pt x="487" y="4"/>
                    </a:lnTo>
                    <a:lnTo>
                      <a:pt x="482" y="2"/>
                    </a:lnTo>
                    <a:lnTo>
                      <a:pt x="467" y="0"/>
                    </a:lnTo>
                    <a:lnTo>
                      <a:pt x="420" y="92"/>
                    </a:lnTo>
                    <a:lnTo>
                      <a:pt x="415" y="92"/>
                    </a:lnTo>
                    <a:lnTo>
                      <a:pt x="410" y="92"/>
                    </a:lnTo>
                    <a:lnTo>
                      <a:pt x="407" y="92"/>
                    </a:lnTo>
                    <a:lnTo>
                      <a:pt x="402" y="92"/>
                    </a:lnTo>
                    <a:lnTo>
                      <a:pt x="398" y="92"/>
                    </a:lnTo>
                    <a:lnTo>
                      <a:pt x="393" y="92"/>
                    </a:lnTo>
                    <a:lnTo>
                      <a:pt x="388" y="94"/>
                    </a:lnTo>
                    <a:lnTo>
                      <a:pt x="384" y="94"/>
                    </a:lnTo>
                    <a:lnTo>
                      <a:pt x="331" y="4"/>
                    </a:lnTo>
                    <a:lnTo>
                      <a:pt x="316" y="7"/>
                    </a:lnTo>
                    <a:lnTo>
                      <a:pt x="310" y="8"/>
                    </a:lnTo>
                    <a:lnTo>
                      <a:pt x="303" y="9"/>
                    </a:lnTo>
                    <a:lnTo>
                      <a:pt x="297" y="11"/>
                    </a:lnTo>
                    <a:lnTo>
                      <a:pt x="293" y="13"/>
                    </a:lnTo>
                    <a:lnTo>
                      <a:pt x="287" y="14"/>
                    </a:lnTo>
                    <a:lnTo>
                      <a:pt x="281" y="16"/>
                    </a:lnTo>
                    <a:lnTo>
                      <a:pt x="277" y="17"/>
                    </a:lnTo>
                    <a:lnTo>
                      <a:pt x="271" y="20"/>
                    </a:lnTo>
                    <a:lnTo>
                      <a:pt x="257" y="24"/>
                    </a:lnTo>
                    <a:lnTo>
                      <a:pt x="262" y="127"/>
                    </a:lnTo>
                    <a:lnTo>
                      <a:pt x="254" y="132"/>
                    </a:lnTo>
                    <a:lnTo>
                      <a:pt x="244" y="136"/>
                    </a:lnTo>
                    <a:lnTo>
                      <a:pt x="236" y="142"/>
                    </a:lnTo>
                    <a:lnTo>
                      <a:pt x="228" y="147"/>
                    </a:lnTo>
                    <a:lnTo>
                      <a:pt x="139" y="97"/>
                    </a:lnTo>
                    <a:lnTo>
                      <a:pt x="128" y="106"/>
                    </a:lnTo>
                    <a:lnTo>
                      <a:pt x="120" y="114"/>
                    </a:lnTo>
                    <a:lnTo>
                      <a:pt x="111" y="122"/>
                    </a:lnTo>
                    <a:lnTo>
                      <a:pt x="103" y="132"/>
                    </a:lnTo>
                    <a:lnTo>
                      <a:pt x="96" y="140"/>
                    </a:lnTo>
                    <a:lnTo>
                      <a:pt x="86" y="151"/>
                    </a:lnTo>
                    <a:lnTo>
                      <a:pt x="140" y="235"/>
                    </a:lnTo>
                    <a:lnTo>
                      <a:pt x="134" y="244"/>
                    </a:lnTo>
                    <a:lnTo>
                      <a:pt x="128" y="254"/>
                    </a:lnTo>
                    <a:lnTo>
                      <a:pt x="122" y="264"/>
                    </a:lnTo>
                    <a:lnTo>
                      <a:pt x="118" y="273"/>
                    </a:lnTo>
                    <a:lnTo>
                      <a:pt x="19" y="274"/>
                    </a:lnTo>
                    <a:lnTo>
                      <a:pt x="14" y="288"/>
                    </a:lnTo>
                    <a:lnTo>
                      <a:pt x="11" y="300"/>
                    </a:lnTo>
                    <a:lnTo>
                      <a:pt x="8" y="310"/>
                    </a:lnTo>
                    <a:lnTo>
                      <a:pt x="5" y="322"/>
                    </a:lnTo>
                    <a:lnTo>
                      <a:pt x="3" y="333"/>
                    </a:lnTo>
                    <a:lnTo>
                      <a:pt x="0" y="348"/>
                    </a:lnTo>
                    <a:lnTo>
                      <a:pt x="87" y="392"/>
                    </a:lnTo>
                    <a:lnTo>
                      <a:pt x="86" y="403"/>
                    </a:lnTo>
                    <a:lnTo>
                      <a:pt x="86" y="416"/>
                    </a:lnTo>
                    <a:lnTo>
                      <a:pt x="86" y="428"/>
                    </a:lnTo>
                    <a:lnTo>
                      <a:pt x="87" y="440"/>
                    </a:lnTo>
                    <a:lnTo>
                      <a:pt x="4" y="490"/>
                    </a:lnTo>
                    <a:lnTo>
                      <a:pt x="7" y="504"/>
                    </a:lnTo>
                    <a:lnTo>
                      <a:pt x="10" y="515"/>
                    </a:lnTo>
                    <a:lnTo>
                      <a:pt x="13" y="527"/>
                    </a:lnTo>
                    <a:lnTo>
                      <a:pt x="16" y="537"/>
                    </a:lnTo>
                    <a:lnTo>
                      <a:pt x="20" y="548"/>
                    </a:lnTo>
                    <a:lnTo>
                      <a:pt x="25" y="561"/>
                    </a:lnTo>
                    <a:lnTo>
                      <a:pt x="120" y="557"/>
                    </a:lnTo>
                    <a:lnTo>
                      <a:pt x="126" y="568"/>
                    </a:lnTo>
                    <a:lnTo>
                      <a:pt x="133" y="579"/>
                    </a:lnTo>
                    <a:lnTo>
                      <a:pt x="140" y="589"/>
                    </a:lnTo>
                    <a:lnTo>
                      <a:pt x="147" y="599"/>
                    </a:lnTo>
                    <a:lnTo>
                      <a:pt x="99" y="683"/>
                    </a:lnTo>
                    <a:lnTo>
                      <a:pt x="110" y="694"/>
                    </a:lnTo>
                    <a:lnTo>
                      <a:pt x="118" y="702"/>
                    </a:lnTo>
                    <a:lnTo>
                      <a:pt x="126" y="709"/>
                    </a:lnTo>
                    <a:lnTo>
                      <a:pt x="134" y="717"/>
                    </a:lnTo>
                    <a:lnTo>
                      <a:pt x="142" y="724"/>
                    </a:lnTo>
                    <a:lnTo>
                      <a:pt x="154" y="734"/>
                    </a:lnTo>
                    <a:lnTo>
                      <a:pt x="234" y="682"/>
                    </a:lnTo>
                    <a:lnTo>
                      <a:pt x="240" y="686"/>
                    </a:lnTo>
                    <a:lnTo>
                      <a:pt x="244" y="689"/>
                    </a:lnTo>
                    <a:lnTo>
                      <a:pt x="250" y="693"/>
                    </a:lnTo>
                    <a:lnTo>
                      <a:pt x="256" y="695"/>
                    </a:lnTo>
                    <a:lnTo>
                      <a:pt x="261" y="698"/>
                    </a:lnTo>
                    <a:lnTo>
                      <a:pt x="266" y="701"/>
                    </a:lnTo>
                    <a:lnTo>
                      <a:pt x="272" y="703"/>
                    </a:lnTo>
                    <a:lnTo>
                      <a:pt x="278" y="705"/>
                    </a:lnTo>
                    <a:lnTo>
                      <a:pt x="279" y="800"/>
                    </a:lnTo>
                    <a:lnTo>
                      <a:pt x="294" y="804"/>
                    </a:lnTo>
                    <a:lnTo>
                      <a:pt x="300" y="806"/>
                    </a:lnTo>
                    <a:lnTo>
                      <a:pt x="304" y="808"/>
                    </a:lnTo>
                    <a:lnTo>
                      <a:pt x="310" y="809"/>
                    </a:lnTo>
                    <a:lnTo>
                      <a:pt x="316" y="810"/>
                    </a:lnTo>
                    <a:lnTo>
                      <a:pt x="321" y="811"/>
                    </a:lnTo>
                    <a:lnTo>
                      <a:pt x="326" y="813"/>
                    </a:lnTo>
                    <a:lnTo>
                      <a:pt x="332" y="814"/>
                    </a:lnTo>
                    <a:lnTo>
                      <a:pt x="338" y="815"/>
                    </a:lnTo>
                    <a:lnTo>
                      <a:pt x="353" y="817"/>
                    </a:lnTo>
                    <a:lnTo>
                      <a:pt x="397" y="732"/>
                    </a:lnTo>
                    <a:lnTo>
                      <a:pt x="402" y="732"/>
                    </a:lnTo>
                    <a:lnTo>
                      <a:pt x="409" y="732"/>
                    </a:lnTo>
                    <a:lnTo>
                      <a:pt x="415" y="732"/>
                    </a:lnTo>
                    <a:lnTo>
                      <a:pt x="421" y="732"/>
                    </a:lnTo>
                    <a:lnTo>
                      <a:pt x="426" y="732"/>
                    </a:lnTo>
                    <a:lnTo>
                      <a:pt x="433" y="732"/>
                    </a:lnTo>
                    <a:lnTo>
                      <a:pt x="439" y="731"/>
                    </a:lnTo>
                    <a:lnTo>
                      <a:pt x="445" y="731"/>
                    </a:lnTo>
                    <a:lnTo>
                      <a:pt x="494" y="813"/>
                    </a:lnTo>
                    <a:lnTo>
                      <a:pt x="508" y="808"/>
                    </a:lnTo>
                    <a:lnTo>
                      <a:pt x="513" y="807"/>
                    </a:lnTo>
                    <a:lnTo>
                      <a:pt x="519" y="806"/>
                    </a:lnTo>
                    <a:lnTo>
                      <a:pt x="523" y="804"/>
                    </a:lnTo>
                    <a:lnTo>
                      <a:pt x="527" y="803"/>
                    </a:lnTo>
                    <a:lnTo>
                      <a:pt x="532" y="801"/>
                    </a:lnTo>
                    <a:lnTo>
                      <a:pt x="539" y="800"/>
                    </a:lnTo>
                    <a:lnTo>
                      <a:pt x="545" y="798"/>
                    </a:lnTo>
                    <a:lnTo>
                      <a:pt x="552" y="795"/>
                    </a:lnTo>
                    <a:lnTo>
                      <a:pt x="566" y="789"/>
                    </a:lnTo>
                    <a:lnTo>
                      <a:pt x="561" y="693"/>
                    </a:lnTo>
                    <a:lnTo>
                      <a:pt x="566" y="689"/>
                    </a:lnTo>
                    <a:lnTo>
                      <a:pt x="572" y="687"/>
                    </a:lnTo>
                    <a:lnTo>
                      <a:pt x="576" y="683"/>
                    </a:lnTo>
                    <a:lnTo>
                      <a:pt x="581" y="680"/>
                    </a:lnTo>
                    <a:lnTo>
                      <a:pt x="585" y="678"/>
                    </a:lnTo>
                    <a:lnTo>
                      <a:pt x="590" y="674"/>
                    </a:lnTo>
                    <a:lnTo>
                      <a:pt x="595" y="672"/>
                    </a:lnTo>
                    <a:lnTo>
                      <a:pt x="599" y="669"/>
                    </a:lnTo>
                    <a:lnTo>
                      <a:pt x="684" y="717"/>
                    </a:lnTo>
                    <a:lnTo>
                      <a:pt x="696" y="705"/>
                    </a:lnTo>
                    <a:lnTo>
                      <a:pt x="704" y="697"/>
                    </a:lnTo>
                    <a:lnTo>
                      <a:pt x="712" y="689"/>
                    </a:lnTo>
                    <a:lnTo>
                      <a:pt x="720" y="680"/>
                    </a:lnTo>
                    <a:lnTo>
                      <a:pt x="727" y="672"/>
                    </a:lnTo>
                    <a:lnTo>
                      <a:pt x="736" y="660"/>
                    </a:lnTo>
                    <a:lnTo>
                      <a:pt x="682" y="575"/>
                    </a:lnTo>
                    <a:lnTo>
                      <a:pt x="687" y="566"/>
                    </a:lnTo>
                    <a:lnTo>
                      <a:pt x="691" y="558"/>
                    </a:lnTo>
                    <a:lnTo>
                      <a:pt x="695" y="549"/>
                    </a:lnTo>
                    <a:lnTo>
                      <a:pt x="699" y="539"/>
                    </a:lnTo>
                    <a:lnTo>
                      <a:pt x="801" y="538"/>
                    </a:lnTo>
                    <a:lnTo>
                      <a:pt x="805" y="523"/>
                    </a:lnTo>
                    <a:lnTo>
                      <a:pt x="809" y="512"/>
                    </a:lnTo>
                    <a:lnTo>
                      <a:pt x="811" y="500"/>
                    </a:lnTo>
                    <a:lnTo>
                      <a:pt x="813" y="489"/>
                    </a:lnTo>
                    <a:lnTo>
                      <a:pt x="816" y="477"/>
                    </a:lnTo>
                    <a:lnTo>
                      <a:pt x="818" y="462"/>
                    </a:lnTo>
                    <a:lnTo>
                      <a:pt x="726" y="415"/>
                    </a:lnTo>
                    <a:lnTo>
                      <a:pt x="726" y="406"/>
                    </a:lnTo>
                    <a:lnTo>
                      <a:pt x="725" y="397"/>
                    </a:lnTo>
                    <a:lnTo>
                      <a:pt x="725" y="388"/>
                    </a:lnTo>
                    <a:lnTo>
                      <a:pt x="724" y="3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>
                <a:off x="4764088" y="2817813"/>
                <a:ext cx="577850" cy="576263"/>
              </a:xfrm>
              <a:custGeom>
                <a:avLst/>
                <a:gdLst/>
                <a:ahLst/>
                <a:cxnLst>
                  <a:cxn ang="0">
                    <a:pos x="638" y="339"/>
                  </a:cxn>
                  <a:cxn ang="0">
                    <a:pos x="640" y="381"/>
                  </a:cxn>
                  <a:cxn ang="0">
                    <a:pos x="726" y="443"/>
                  </a:cxn>
                  <a:cxn ang="0">
                    <a:pos x="724" y="452"/>
                  </a:cxn>
                  <a:cxn ang="0">
                    <a:pos x="615" y="480"/>
                  </a:cxn>
                  <a:cxn ang="0">
                    <a:pos x="595" y="518"/>
                  </a:cxn>
                  <a:cxn ang="0">
                    <a:pos x="637" y="613"/>
                  </a:cxn>
                  <a:cxn ang="0">
                    <a:pos x="632" y="620"/>
                  </a:cxn>
                  <a:cxn ang="0">
                    <a:pos x="532" y="587"/>
                  </a:cxn>
                  <a:cxn ang="0">
                    <a:pos x="513" y="601"/>
                  </a:cxn>
                  <a:cxn ang="0">
                    <a:pos x="492" y="612"/>
                  </a:cxn>
                  <a:cxn ang="0">
                    <a:pos x="478" y="716"/>
                  </a:cxn>
                  <a:cxn ang="0">
                    <a:pos x="469" y="718"/>
                  </a:cxn>
                  <a:cxn ang="0">
                    <a:pos x="406" y="642"/>
                  </a:cxn>
                  <a:cxn ang="0">
                    <a:pos x="382" y="646"/>
                  </a:cxn>
                  <a:cxn ang="0">
                    <a:pos x="356" y="646"/>
                  </a:cxn>
                  <a:cxn ang="0">
                    <a:pos x="326" y="644"/>
                  </a:cxn>
                  <a:cxn ang="0">
                    <a:pos x="279" y="724"/>
                  </a:cxn>
                  <a:cxn ang="0">
                    <a:pos x="272" y="632"/>
                  </a:cxn>
                  <a:cxn ang="0">
                    <a:pos x="245" y="620"/>
                  </a:cxn>
                  <a:cxn ang="0">
                    <a:pos x="222" y="610"/>
                  </a:cxn>
                  <a:cxn ang="0">
                    <a:pos x="200" y="596"/>
                  </a:cxn>
                  <a:cxn ang="0">
                    <a:pos x="110" y="635"/>
                  </a:cxn>
                  <a:cxn ang="0">
                    <a:pos x="104" y="631"/>
                  </a:cxn>
                  <a:cxn ang="0">
                    <a:pos x="136" y="533"/>
                  </a:cxn>
                  <a:cxn ang="0">
                    <a:pos x="121" y="512"/>
                  </a:cxn>
                  <a:cxn ang="0">
                    <a:pos x="109" y="490"/>
                  </a:cxn>
                  <a:cxn ang="0">
                    <a:pos x="7" y="473"/>
                  </a:cxn>
                  <a:cxn ang="0">
                    <a:pos x="6" y="467"/>
                  </a:cxn>
                  <a:cxn ang="0">
                    <a:pos x="83" y="402"/>
                  </a:cxn>
                  <a:cxn ang="0">
                    <a:pos x="81" y="353"/>
                  </a:cxn>
                  <a:cxn ang="0">
                    <a:pos x="0" y="279"/>
                  </a:cxn>
                  <a:cxn ang="0">
                    <a:pos x="2" y="271"/>
                  </a:cxn>
                  <a:cxn ang="0">
                    <a:pos x="103" y="255"/>
                  </a:cxn>
                  <a:cxn ang="0">
                    <a:pos x="125" y="215"/>
                  </a:cxn>
                  <a:cxn ang="0">
                    <a:pos x="90" y="110"/>
                  </a:cxn>
                  <a:cxn ang="0">
                    <a:pos x="97" y="103"/>
                  </a:cxn>
                  <a:cxn ang="0">
                    <a:pos x="195" y="141"/>
                  </a:cxn>
                  <a:cxn ang="0">
                    <a:pos x="212" y="129"/>
                  </a:cxn>
                  <a:cxn ang="0">
                    <a:pos x="232" y="118"/>
                  </a:cxn>
                  <a:cxn ang="0">
                    <a:pos x="257" y="106"/>
                  </a:cxn>
                  <a:cxn ang="0">
                    <a:pos x="257" y="6"/>
                  </a:cxn>
                  <a:cxn ang="0">
                    <a:pos x="316" y="90"/>
                  </a:cxn>
                  <a:cxn ang="0">
                    <a:pos x="342" y="88"/>
                  </a:cxn>
                  <a:cxn ang="0">
                    <a:pos x="363" y="87"/>
                  </a:cxn>
                  <a:cxn ang="0">
                    <a:pos x="384" y="88"/>
                  </a:cxn>
                  <a:cxn ang="0">
                    <a:pos x="447" y="1"/>
                  </a:cxn>
                  <a:cxn ang="0">
                    <a:pos x="456" y="4"/>
                  </a:cxn>
                  <a:cxn ang="0">
                    <a:pos x="476" y="112"/>
                  </a:cxn>
                  <a:cxn ang="0">
                    <a:pos x="494" y="121"/>
                  </a:cxn>
                  <a:cxn ang="0">
                    <a:pos x="511" y="132"/>
                  </a:cxn>
                  <a:cxn ang="0">
                    <a:pos x="613" y="88"/>
                  </a:cxn>
                  <a:cxn ang="0">
                    <a:pos x="620" y="95"/>
                  </a:cxn>
                  <a:cxn ang="0">
                    <a:pos x="582" y="196"/>
                  </a:cxn>
                  <a:cxn ang="0">
                    <a:pos x="604" y="230"/>
                  </a:cxn>
                  <a:cxn ang="0">
                    <a:pos x="717" y="248"/>
                  </a:cxn>
                  <a:cxn ang="0">
                    <a:pos x="719" y="258"/>
                  </a:cxn>
                </a:cxnLst>
                <a:rect l="0" t="0" r="r" b="b"/>
                <a:pathLst>
                  <a:path w="727" h="725">
                    <a:moveTo>
                      <a:pt x="634" y="313"/>
                    </a:moveTo>
                    <a:lnTo>
                      <a:pt x="636" y="325"/>
                    </a:lnTo>
                    <a:lnTo>
                      <a:pt x="638" y="339"/>
                    </a:lnTo>
                    <a:lnTo>
                      <a:pt x="640" y="353"/>
                    </a:lnTo>
                    <a:lnTo>
                      <a:pt x="640" y="367"/>
                    </a:lnTo>
                    <a:lnTo>
                      <a:pt x="640" y="381"/>
                    </a:lnTo>
                    <a:lnTo>
                      <a:pt x="638" y="393"/>
                    </a:lnTo>
                    <a:lnTo>
                      <a:pt x="727" y="439"/>
                    </a:lnTo>
                    <a:lnTo>
                      <a:pt x="726" y="443"/>
                    </a:lnTo>
                    <a:lnTo>
                      <a:pt x="726" y="445"/>
                    </a:lnTo>
                    <a:lnTo>
                      <a:pt x="725" y="449"/>
                    </a:lnTo>
                    <a:lnTo>
                      <a:pt x="724" y="452"/>
                    </a:lnTo>
                    <a:lnTo>
                      <a:pt x="626" y="453"/>
                    </a:lnTo>
                    <a:lnTo>
                      <a:pt x="621" y="466"/>
                    </a:lnTo>
                    <a:lnTo>
                      <a:pt x="615" y="480"/>
                    </a:lnTo>
                    <a:lnTo>
                      <a:pt x="610" y="493"/>
                    </a:lnTo>
                    <a:lnTo>
                      <a:pt x="603" y="506"/>
                    </a:lnTo>
                    <a:lnTo>
                      <a:pt x="595" y="518"/>
                    </a:lnTo>
                    <a:lnTo>
                      <a:pt x="588" y="529"/>
                    </a:lnTo>
                    <a:lnTo>
                      <a:pt x="640" y="611"/>
                    </a:lnTo>
                    <a:lnTo>
                      <a:pt x="637" y="613"/>
                    </a:lnTo>
                    <a:lnTo>
                      <a:pt x="636" y="616"/>
                    </a:lnTo>
                    <a:lnTo>
                      <a:pt x="634" y="618"/>
                    </a:lnTo>
                    <a:lnTo>
                      <a:pt x="632" y="620"/>
                    </a:lnTo>
                    <a:lnTo>
                      <a:pt x="549" y="573"/>
                    </a:lnTo>
                    <a:lnTo>
                      <a:pt x="538" y="582"/>
                    </a:lnTo>
                    <a:lnTo>
                      <a:pt x="532" y="587"/>
                    </a:lnTo>
                    <a:lnTo>
                      <a:pt x="526" y="591"/>
                    </a:lnTo>
                    <a:lnTo>
                      <a:pt x="520" y="596"/>
                    </a:lnTo>
                    <a:lnTo>
                      <a:pt x="513" y="601"/>
                    </a:lnTo>
                    <a:lnTo>
                      <a:pt x="506" y="604"/>
                    </a:lnTo>
                    <a:lnTo>
                      <a:pt x="499" y="609"/>
                    </a:lnTo>
                    <a:lnTo>
                      <a:pt x="492" y="612"/>
                    </a:lnTo>
                    <a:lnTo>
                      <a:pt x="485" y="616"/>
                    </a:lnTo>
                    <a:lnTo>
                      <a:pt x="474" y="623"/>
                    </a:lnTo>
                    <a:lnTo>
                      <a:pt x="478" y="716"/>
                    </a:lnTo>
                    <a:lnTo>
                      <a:pt x="475" y="717"/>
                    </a:lnTo>
                    <a:lnTo>
                      <a:pt x="471" y="717"/>
                    </a:lnTo>
                    <a:lnTo>
                      <a:pt x="469" y="718"/>
                    </a:lnTo>
                    <a:lnTo>
                      <a:pt x="467" y="719"/>
                    </a:lnTo>
                    <a:lnTo>
                      <a:pt x="420" y="640"/>
                    </a:lnTo>
                    <a:lnTo>
                      <a:pt x="406" y="642"/>
                    </a:lnTo>
                    <a:lnTo>
                      <a:pt x="398" y="643"/>
                    </a:lnTo>
                    <a:lnTo>
                      <a:pt x="390" y="644"/>
                    </a:lnTo>
                    <a:lnTo>
                      <a:pt x="382" y="646"/>
                    </a:lnTo>
                    <a:lnTo>
                      <a:pt x="374" y="646"/>
                    </a:lnTo>
                    <a:lnTo>
                      <a:pt x="364" y="646"/>
                    </a:lnTo>
                    <a:lnTo>
                      <a:pt x="356" y="646"/>
                    </a:lnTo>
                    <a:lnTo>
                      <a:pt x="348" y="646"/>
                    </a:lnTo>
                    <a:lnTo>
                      <a:pt x="340" y="646"/>
                    </a:lnTo>
                    <a:lnTo>
                      <a:pt x="326" y="644"/>
                    </a:lnTo>
                    <a:lnTo>
                      <a:pt x="284" y="725"/>
                    </a:lnTo>
                    <a:lnTo>
                      <a:pt x="281" y="725"/>
                    </a:lnTo>
                    <a:lnTo>
                      <a:pt x="279" y="724"/>
                    </a:lnTo>
                    <a:lnTo>
                      <a:pt x="276" y="724"/>
                    </a:lnTo>
                    <a:lnTo>
                      <a:pt x="273" y="723"/>
                    </a:lnTo>
                    <a:lnTo>
                      <a:pt x="272" y="632"/>
                    </a:lnTo>
                    <a:lnTo>
                      <a:pt x="260" y="627"/>
                    </a:lnTo>
                    <a:lnTo>
                      <a:pt x="251" y="624"/>
                    </a:lnTo>
                    <a:lnTo>
                      <a:pt x="245" y="620"/>
                    </a:lnTo>
                    <a:lnTo>
                      <a:pt x="236" y="617"/>
                    </a:lnTo>
                    <a:lnTo>
                      <a:pt x="228" y="613"/>
                    </a:lnTo>
                    <a:lnTo>
                      <a:pt x="222" y="610"/>
                    </a:lnTo>
                    <a:lnTo>
                      <a:pt x="213" y="605"/>
                    </a:lnTo>
                    <a:lnTo>
                      <a:pt x="207" y="601"/>
                    </a:lnTo>
                    <a:lnTo>
                      <a:pt x="200" y="596"/>
                    </a:lnTo>
                    <a:lnTo>
                      <a:pt x="189" y="588"/>
                    </a:lnTo>
                    <a:lnTo>
                      <a:pt x="111" y="637"/>
                    </a:lnTo>
                    <a:lnTo>
                      <a:pt x="110" y="635"/>
                    </a:lnTo>
                    <a:lnTo>
                      <a:pt x="108" y="634"/>
                    </a:lnTo>
                    <a:lnTo>
                      <a:pt x="106" y="632"/>
                    </a:lnTo>
                    <a:lnTo>
                      <a:pt x="104" y="631"/>
                    </a:lnTo>
                    <a:lnTo>
                      <a:pt x="149" y="550"/>
                    </a:lnTo>
                    <a:lnTo>
                      <a:pt x="141" y="540"/>
                    </a:lnTo>
                    <a:lnTo>
                      <a:pt x="136" y="533"/>
                    </a:lnTo>
                    <a:lnTo>
                      <a:pt x="131" y="526"/>
                    </a:lnTo>
                    <a:lnTo>
                      <a:pt x="126" y="519"/>
                    </a:lnTo>
                    <a:lnTo>
                      <a:pt x="121" y="512"/>
                    </a:lnTo>
                    <a:lnTo>
                      <a:pt x="117" y="505"/>
                    </a:lnTo>
                    <a:lnTo>
                      <a:pt x="113" y="497"/>
                    </a:lnTo>
                    <a:lnTo>
                      <a:pt x="109" y="490"/>
                    </a:lnTo>
                    <a:lnTo>
                      <a:pt x="105" y="482"/>
                    </a:lnTo>
                    <a:lnTo>
                      <a:pt x="99" y="469"/>
                    </a:lnTo>
                    <a:lnTo>
                      <a:pt x="7" y="473"/>
                    </a:lnTo>
                    <a:lnTo>
                      <a:pt x="6" y="470"/>
                    </a:lnTo>
                    <a:lnTo>
                      <a:pt x="6" y="469"/>
                    </a:lnTo>
                    <a:lnTo>
                      <a:pt x="6" y="467"/>
                    </a:lnTo>
                    <a:lnTo>
                      <a:pt x="5" y="463"/>
                    </a:lnTo>
                    <a:lnTo>
                      <a:pt x="84" y="415"/>
                    </a:lnTo>
                    <a:lnTo>
                      <a:pt x="83" y="402"/>
                    </a:lnTo>
                    <a:lnTo>
                      <a:pt x="81" y="385"/>
                    </a:lnTo>
                    <a:lnTo>
                      <a:pt x="81" y="369"/>
                    </a:lnTo>
                    <a:lnTo>
                      <a:pt x="81" y="353"/>
                    </a:lnTo>
                    <a:lnTo>
                      <a:pt x="82" y="337"/>
                    </a:lnTo>
                    <a:lnTo>
                      <a:pt x="83" y="323"/>
                    </a:lnTo>
                    <a:lnTo>
                      <a:pt x="0" y="279"/>
                    </a:lnTo>
                    <a:lnTo>
                      <a:pt x="2" y="277"/>
                    </a:lnTo>
                    <a:lnTo>
                      <a:pt x="2" y="273"/>
                    </a:lnTo>
                    <a:lnTo>
                      <a:pt x="2" y="271"/>
                    </a:lnTo>
                    <a:lnTo>
                      <a:pt x="3" y="269"/>
                    </a:lnTo>
                    <a:lnTo>
                      <a:pt x="98" y="268"/>
                    </a:lnTo>
                    <a:lnTo>
                      <a:pt x="103" y="255"/>
                    </a:lnTo>
                    <a:lnTo>
                      <a:pt x="110" y="242"/>
                    </a:lnTo>
                    <a:lnTo>
                      <a:pt x="117" y="228"/>
                    </a:lnTo>
                    <a:lnTo>
                      <a:pt x="125" y="215"/>
                    </a:lnTo>
                    <a:lnTo>
                      <a:pt x="134" y="202"/>
                    </a:lnTo>
                    <a:lnTo>
                      <a:pt x="142" y="190"/>
                    </a:lnTo>
                    <a:lnTo>
                      <a:pt x="90" y="110"/>
                    </a:lnTo>
                    <a:lnTo>
                      <a:pt x="93" y="107"/>
                    </a:lnTo>
                    <a:lnTo>
                      <a:pt x="95" y="105"/>
                    </a:lnTo>
                    <a:lnTo>
                      <a:pt x="97" y="103"/>
                    </a:lnTo>
                    <a:lnTo>
                      <a:pt x="99" y="101"/>
                    </a:lnTo>
                    <a:lnTo>
                      <a:pt x="185" y="149"/>
                    </a:lnTo>
                    <a:lnTo>
                      <a:pt x="195" y="141"/>
                    </a:lnTo>
                    <a:lnTo>
                      <a:pt x="201" y="136"/>
                    </a:lnTo>
                    <a:lnTo>
                      <a:pt x="207" y="133"/>
                    </a:lnTo>
                    <a:lnTo>
                      <a:pt x="212" y="129"/>
                    </a:lnTo>
                    <a:lnTo>
                      <a:pt x="219" y="125"/>
                    </a:lnTo>
                    <a:lnTo>
                      <a:pt x="225" y="121"/>
                    </a:lnTo>
                    <a:lnTo>
                      <a:pt x="232" y="118"/>
                    </a:lnTo>
                    <a:lnTo>
                      <a:pt x="238" y="115"/>
                    </a:lnTo>
                    <a:lnTo>
                      <a:pt x="245" y="112"/>
                    </a:lnTo>
                    <a:lnTo>
                      <a:pt x="257" y="106"/>
                    </a:lnTo>
                    <a:lnTo>
                      <a:pt x="253" y="7"/>
                    </a:lnTo>
                    <a:lnTo>
                      <a:pt x="255" y="7"/>
                    </a:lnTo>
                    <a:lnTo>
                      <a:pt x="257" y="6"/>
                    </a:lnTo>
                    <a:lnTo>
                      <a:pt x="261" y="5"/>
                    </a:lnTo>
                    <a:lnTo>
                      <a:pt x="265" y="4"/>
                    </a:lnTo>
                    <a:lnTo>
                      <a:pt x="316" y="90"/>
                    </a:lnTo>
                    <a:lnTo>
                      <a:pt x="330" y="89"/>
                    </a:lnTo>
                    <a:lnTo>
                      <a:pt x="337" y="88"/>
                    </a:lnTo>
                    <a:lnTo>
                      <a:pt x="342" y="88"/>
                    </a:lnTo>
                    <a:lnTo>
                      <a:pt x="349" y="88"/>
                    </a:lnTo>
                    <a:lnTo>
                      <a:pt x="356" y="87"/>
                    </a:lnTo>
                    <a:lnTo>
                      <a:pt x="363" y="87"/>
                    </a:lnTo>
                    <a:lnTo>
                      <a:pt x="370" y="87"/>
                    </a:lnTo>
                    <a:lnTo>
                      <a:pt x="377" y="88"/>
                    </a:lnTo>
                    <a:lnTo>
                      <a:pt x="384" y="88"/>
                    </a:lnTo>
                    <a:lnTo>
                      <a:pt x="398" y="89"/>
                    </a:lnTo>
                    <a:lnTo>
                      <a:pt x="444" y="0"/>
                    </a:lnTo>
                    <a:lnTo>
                      <a:pt x="447" y="1"/>
                    </a:lnTo>
                    <a:lnTo>
                      <a:pt x="451" y="1"/>
                    </a:lnTo>
                    <a:lnTo>
                      <a:pt x="453" y="3"/>
                    </a:lnTo>
                    <a:lnTo>
                      <a:pt x="456" y="4"/>
                    </a:lnTo>
                    <a:lnTo>
                      <a:pt x="458" y="104"/>
                    </a:lnTo>
                    <a:lnTo>
                      <a:pt x="470" y="110"/>
                    </a:lnTo>
                    <a:lnTo>
                      <a:pt x="476" y="112"/>
                    </a:lnTo>
                    <a:lnTo>
                      <a:pt x="482" y="115"/>
                    </a:lnTo>
                    <a:lnTo>
                      <a:pt x="489" y="118"/>
                    </a:lnTo>
                    <a:lnTo>
                      <a:pt x="494" y="121"/>
                    </a:lnTo>
                    <a:lnTo>
                      <a:pt x="500" y="125"/>
                    </a:lnTo>
                    <a:lnTo>
                      <a:pt x="506" y="128"/>
                    </a:lnTo>
                    <a:lnTo>
                      <a:pt x="511" y="132"/>
                    </a:lnTo>
                    <a:lnTo>
                      <a:pt x="516" y="135"/>
                    </a:lnTo>
                    <a:lnTo>
                      <a:pt x="528" y="142"/>
                    </a:lnTo>
                    <a:lnTo>
                      <a:pt x="613" y="88"/>
                    </a:lnTo>
                    <a:lnTo>
                      <a:pt x="615" y="90"/>
                    </a:lnTo>
                    <a:lnTo>
                      <a:pt x="618" y="92"/>
                    </a:lnTo>
                    <a:lnTo>
                      <a:pt x="620" y="95"/>
                    </a:lnTo>
                    <a:lnTo>
                      <a:pt x="622" y="97"/>
                    </a:lnTo>
                    <a:lnTo>
                      <a:pt x="574" y="186"/>
                    </a:lnTo>
                    <a:lnTo>
                      <a:pt x="582" y="196"/>
                    </a:lnTo>
                    <a:lnTo>
                      <a:pt x="590" y="207"/>
                    </a:lnTo>
                    <a:lnTo>
                      <a:pt x="597" y="218"/>
                    </a:lnTo>
                    <a:lnTo>
                      <a:pt x="604" y="230"/>
                    </a:lnTo>
                    <a:lnTo>
                      <a:pt x="610" y="241"/>
                    </a:lnTo>
                    <a:lnTo>
                      <a:pt x="615" y="253"/>
                    </a:lnTo>
                    <a:lnTo>
                      <a:pt x="717" y="248"/>
                    </a:lnTo>
                    <a:lnTo>
                      <a:pt x="718" y="251"/>
                    </a:lnTo>
                    <a:lnTo>
                      <a:pt x="719" y="255"/>
                    </a:lnTo>
                    <a:lnTo>
                      <a:pt x="719" y="258"/>
                    </a:lnTo>
                    <a:lnTo>
                      <a:pt x="720" y="261"/>
                    </a:lnTo>
                    <a:lnTo>
                      <a:pt x="634" y="3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4945063" y="2995613"/>
                <a:ext cx="212725" cy="212725"/>
              </a:xfrm>
              <a:custGeom>
                <a:avLst/>
                <a:gdLst/>
                <a:ahLst/>
                <a:cxnLst>
                  <a:cxn ang="0">
                    <a:pos x="268" y="129"/>
                  </a:cxn>
                  <a:cxn ang="0">
                    <a:pos x="265" y="156"/>
                  </a:cxn>
                  <a:cxn ang="0">
                    <a:pos x="258" y="181"/>
                  </a:cxn>
                  <a:cxn ang="0">
                    <a:pos x="247" y="205"/>
                  </a:cxn>
                  <a:cxn ang="0">
                    <a:pos x="232" y="225"/>
                  </a:cxn>
                  <a:cxn ang="0">
                    <a:pos x="212" y="242"/>
                  </a:cxn>
                  <a:cxn ang="0">
                    <a:pos x="190" y="255"/>
                  </a:cxn>
                  <a:cxn ang="0">
                    <a:pos x="165" y="264"/>
                  </a:cxn>
                  <a:cxn ang="0">
                    <a:pos x="139" y="267"/>
                  </a:cxn>
                  <a:cxn ang="0">
                    <a:pos x="112" y="266"/>
                  </a:cxn>
                  <a:cxn ang="0">
                    <a:pos x="87" y="259"/>
                  </a:cxn>
                  <a:cxn ang="0">
                    <a:pos x="63" y="248"/>
                  </a:cxn>
                  <a:cxn ang="0">
                    <a:pos x="43" y="232"/>
                  </a:cxn>
                  <a:cxn ang="0">
                    <a:pos x="26" y="212"/>
                  </a:cxn>
                  <a:cxn ang="0">
                    <a:pos x="13" y="190"/>
                  </a:cxn>
                  <a:cxn ang="0">
                    <a:pos x="4" y="165"/>
                  </a:cxn>
                  <a:cxn ang="0">
                    <a:pos x="0" y="138"/>
                  </a:cxn>
                  <a:cxn ang="0">
                    <a:pos x="3" y="112"/>
                  </a:cxn>
                  <a:cxn ang="0">
                    <a:pos x="10" y="86"/>
                  </a:cxn>
                  <a:cxn ang="0">
                    <a:pos x="21" y="63"/>
                  </a:cxn>
                  <a:cxn ang="0">
                    <a:pos x="36" y="43"/>
                  </a:cxn>
                  <a:cxn ang="0">
                    <a:pos x="56" y="26"/>
                  </a:cxn>
                  <a:cxn ang="0">
                    <a:pos x="78" y="13"/>
                  </a:cxn>
                  <a:cxn ang="0">
                    <a:pos x="103" y="3"/>
                  </a:cxn>
                  <a:cxn ang="0">
                    <a:pos x="129" y="0"/>
                  </a:cxn>
                  <a:cxn ang="0">
                    <a:pos x="156" y="2"/>
                  </a:cxn>
                  <a:cxn ang="0">
                    <a:pos x="181" y="9"/>
                  </a:cxn>
                  <a:cxn ang="0">
                    <a:pos x="205" y="21"/>
                  </a:cxn>
                  <a:cxn ang="0">
                    <a:pos x="225" y="36"/>
                  </a:cxn>
                  <a:cxn ang="0">
                    <a:pos x="242" y="55"/>
                  </a:cxn>
                  <a:cxn ang="0">
                    <a:pos x="255" y="77"/>
                  </a:cxn>
                  <a:cxn ang="0">
                    <a:pos x="264" y="103"/>
                  </a:cxn>
                  <a:cxn ang="0">
                    <a:pos x="268" y="129"/>
                  </a:cxn>
                </a:cxnLst>
                <a:rect l="0" t="0" r="r" b="b"/>
                <a:pathLst>
                  <a:path w="268" h="267">
                    <a:moveTo>
                      <a:pt x="268" y="129"/>
                    </a:moveTo>
                    <a:lnTo>
                      <a:pt x="265" y="156"/>
                    </a:lnTo>
                    <a:lnTo>
                      <a:pt x="258" y="181"/>
                    </a:lnTo>
                    <a:lnTo>
                      <a:pt x="247" y="205"/>
                    </a:lnTo>
                    <a:lnTo>
                      <a:pt x="232" y="225"/>
                    </a:lnTo>
                    <a:lnTo>
                      <a:pt x="212" y="242"/>
                    </a:lnTo>
                    <a:lnTo>
                      <a:pt x="190" y="255"/>
                    </a:lnTo>
                    <a:lnTo>
                      <a:pt x="165" y="264"/>
                    </a:lnTo>
                    <a:lnTo>
                      <a:pt x="139" y="267"/>
                    </a:lnTo>
                    <a:lnTo>
                      <a:pt x="112" y="266"/>
                    </a:lnTo>
                    <a:lnTo>
                      <a:pt x="87" y="259"/>
                    </a:lnTo>
                    <a:lnTo>
                      <a:pt x="63" y="248"/>
                    </a:lnTo>
                    <a:lnTo>
                      <a:pt x="43" y="232"/>
                    </a:lnTo>
                    <a:lnTo>
                      <a:pt x="26" y="212"/>
                    </a:lnTo>
                    <a:lnTo>
                      <a:pt x="13" y="190"/>
                    </a:lnTo>
                    <a:lnTo>
                      <a:pt x="4" y="165"/>
                    </a:lnTo>
                    <a:lnTo>
                      <a:pt x="0" y="138"/>
                    </a:lnTo>
                    <a:lnTo>
                      <a:pt x="3" y="112"/>
                    </a:lnTo>
                    <a:lnTo>
                      <a:pt x="10" y="86"/>
                    </a:lnTo>
                    <a:lnTo>
                      <a:pt x="21" y="63"/>
                    </a:lnTo>
                    <a:lnTo>
                      <a:pt x="36" y="43"/>
                    </a:lnTo>
                    <a:lnTo>
                      <a:pt x="56" y="26"/>
                    </a:lnTo>
                    <a:lnTo>
                      <a:pt x="78" y="13"/>
                    </a:lnTo>
                    <a:lnTo>
                      <a:pt x="103" y="3"/>
                    </a:lnTo>
                    <a:lnTo>
                      <a:pt x="129" y="0"/>
                    </a:lnTo>
                    <a:lnTo>
                      <a:pt x="156" y="2"/>
                    </a:lnTo>
                    <a:lnTo>
                      <a:pt x="181" y="9"/>
                    </a:lnTo>
                    <a:lnTo>
                      <a:pt x="205" y="21"/>
                    </a:lnTo>
                    <a:lnTo>
                      <a:pt x="225" y="36"/>
                    </a:lnTo>
                    <a:lnTo>
                      <a:pt x="242" y="55"/>
                    </a:lnTo>
                    <a:lnTo>
                      <a:pt x="255" y="77"/>
                    </a:lnTo>
                    <a:lnTo>
                      <a:pt x="264" y="103"/>
                    </a:lnTo>
                    <a:lnTo>
                      <a:pt x="268" y="129"/>
                    </a:lnTo>
                    <a:close/>
                  </a:path>
                </a:pathLst>
              </a:custGeom>
              <a:solidFill>
                <a:srgbClr val="FFCC00"/>
              </a:solidFill>
              <a:ln w="571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AU" sz="110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924333" y="3278348"/>
              <a:ext cx="925447" cy="5079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AU" sz="900" b="1" dirty="0">
                  <a:solidFill>
                    <a:schemeClr val="bg1"/>
                  </a:solidFill>
                  <a:latin typeface="+mn-lt"/>
                </a:rPr>
                <a:t>Change</a:t>
              </a:r>
              <a:br>
                <a:rPr lang="en-AU" sz="900" b="1" dirty="0">
                  <a:solidFill>
                    <a:schemeClr val="bg1"/>
                  </a:solidFill>
                  <a:latin typeface="+mn-lt"/>
                </a:rPr>
              </a:br>
              <a:r>
                <a:rPr lang="en-AU" sz="900" b="1" dirty="0">
                  <a:solidFill>
                    <a:schemeClr val="bg1"/>
                  </a:solidFill>
                  <a:latin typeface="+mn-lt"/>
                </a:rPr>
                <a:t>Management</a:t>
              </a:r>
              <a:br>
                <a:rPr lang="en-AU" sz="900" b="1" dirty="0">
                  <a:solidFill>
                    <a:schemeClr val="bg1"/>
                  </a:solidFill>
                  <a:latin typeface="+mn-lt"/>
                </a:rPr>
              </a:br>
              <a:r>
                <a:rPr lang="en-AU" sz="900" b="1" dirty="0">
                  <a:solidFill>
                    <a:schemeClr val="bg1"/>
                  </a:solidFill>
                  <a:latin typeface="+mn-lt"/>
                </a:rPr>
                <a:t>resources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49694" y="4260920"/>
              <a:ext cx="923859" cy="3682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AU" sz="900" b="1">
                  <a:solidFill>
                    <a:schemeClr val="bg1"/>
                  </a:solidFill>
                  <a:latin typeface="+mn-lt"/>
                </a:rPr>
                <a:t>Project</a:t>
              </a:r>
              <a:br>
                <a:rPr lang="en-AU" sz="900" b="1">
                  <a:solidFill>
                    <a:schemeClr val="bg1"/>
                  </a:solidFill>
                  <a:latin typeface="+mn-lt"/>
                </a:rPr>
              </a:br>
              <a:r>
                <a:rPr lang="en-AU" sz="900" b="1">
                  <a:solidFill>
                    <a:schemeClr val="bg1"/>
                  </a:solidFill>
                  <a:latin typeface="+mn-lt"/>
                </a:rPr>
                <a:t>team</a:t>
              </a:r>
              <a:endParaRPr lang="en-AU" sz="9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29132" y="4170442"/>
              <a:ext cx="923859" cy="5079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AU" sz="900" b="1" dirty="0">
                  <a:latin typeface="+mn-lt"/>
                </a:rPr>
                <a:t>Project</a:t>
              </a:r>
              <a:br>
                <a:rPr lang="en-AU" sz="900" b="1" dirty="0">
                  <a:latin typeface="+mn-lt"/>
                </a:rPr>
              </a:br>
              <a:r>
                <a:rPr lang="en-AU" sz="900" b="1" dirty="0">
                  <a:latin typeface="+mn-lt"/>
                </a:rPr>
                <a:t>support</a:t>
              </a:r>
              <a:br>
                <a:rPr lang="en-AU" sz="900" b="1">
                  <a:latin typeface="+mn-lt"/>
                </a:rPr>
              </a:br>
              <a:r>
                <a:rPr lang="en-AU" sz="900" b="1">
                  <a:latin typeface="+mn-lt"/>
                </a:rPr>
                <a:t>functions</a:t>
              </a:r>
              <a:endParaRPr lang="en-AU" sz="900" b="1" dirty="0">
                <a:latin typeface="+mn-lt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090863" y="2593975"/>
            <a:ext cx="923925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AU" sz="900" b="1" dirty="0">
                <a:solidFill>
                  <a:schemeClr val="bg1"/>
                </a:solidFill>
                <a:latin typeface="+mn-lt"/>
              </a:rPr>
              <a:t>Executives</a:t>
            </a:r>
            <a:br>
              <a:rPr lang="en-AU" sz="900" b="1" dirty="0">
                <a:solidFill>
                  <a:schemeClr val="bg1"/>
                </a:solidFill>
                <a:latin typeface="+mn-lt"/>
              </a:rPr>
            </a:br>
            <a:r>
              <a:rPr lang="en-AU" sz="900" b="1" dirty="0">
                <a:solidFill>
                  <a:schemeClr val="bg1"/>
                </a:solidFill>
                <a:latin typeface="+mn-lt"/>
              </a:rPr>
              <a:t>&amp; Senior Managers</a:t>
            </a:r>
          </a:p>
        </p:txBody>
      </p:sp>
      <p:sp>
        <p:nvSpPr>
          <p:cNvPr id="35" name="Rectangle 6"/>
          <p:cNvSpPr txBox="1">
            <a:spLocks/>
          </p:cNvSpPr>
          <p:nvPr/>
        </p:nvSpPr>
        <p:spPr>
          <a:xfrm>
            <a:off x="5364088" y="1916832"/>
            <a:ext cx="3810000" cy="4525963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>
              <a:buFontTx/>
              <a:buNone/>
              <a:defRPr/>
            </a:pPr>
            <a:r>
              <a:rPr lang="en-US" sz="2000" b="1" dirty="0">
                <a:cs typeface="Arial" charset="0"/>
              </a:rPr>
              <a:t>Enabling:</a:t>
            </a:r>
            <a:endParaRPr lang="en-US" sz="2000" b="1" dirty="0">
              <a:solidFill>
                <a:srgbClr val="BBE0E3"/>
              </a:solidFill>
            </a:endParaRPr>
          </a:p>
          <a:p>
            <a:pPr lvl="1">
              <a:defRPr/>
            </a:pPr>
            <a:r>
              <a:rPr lang="en-US" sz="2000" b="1" dirty="0">
                <a:solidFill>
                  <a:srgbClr val="59B4BB"/>
                </a:solidFill>
              </a:rPr>
              <a:t>Change management resource or team </a:t>
            </a:r>
            <a:r>
              <a:rPr lang="en-US" sz="2000" dirty="0"/>
              <a:t>– applying a structured approach and enabling others</a:t>
            </a:r>
          </a:p>
          <a:p>
            <a:pPr lvl="1">
              <a:defRPr/>
            </a:pPr>
            <a:r>
              <a:rPr lang="en-US" sz="2000" b="1" dirty="0">
                <a:solidFill>
                  <a:srgbClr val="7DD426"/>
                </a:solidFill>
              </a:rPr>
              <a:t>Project team</a:t>
            </a:r>
            <a:r>
              <a:rPr lang="en-US" sz="2000" dirty="0"/>
              <a:t> – integrating the “people side” of change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Support functions </a:t>
            </a:r>
            <a:r>
              <a:rPr lang="en-US" sz="2000" dirty="0"/>
              <a:t>– providing expertise</a:t>
            </a:r>
          </a:p>
        </p:txBody>
      </p:sp>
    </p:spTree>
    <p:extLst>
      <p:ext uri="{BB962C8B-B14F-4D97-AF65-F5344CB8AC3E}">
        <p14:creationId xmlns:p14="http://schemas.microsoft.com/office/powerpoint/2010/main" val="211851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33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6" name="Picture 5" descr="dreamstime_6906191-Question Mark Ma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43" y="1687637"/>
            <a:ext cx="887784" cy="887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63196"/>
            <a:ext cx="8460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Any examples of Change Management In organisations?</a:t>
            </a:r>
          </a:p>
          <a:p>
            <a:pPr algn="ctr"/>
            <a:r>
              <a:rPr lang="en-AU" sz="2400" dirty="0"/>
              <a:t> What has the impact been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33" y="3477805"/>
            <a:ext cx="3011985" cy="181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7987" y="531806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/>
              <a:t>Source: </a:t>
            </a:r>
            <a:r>
              <a:rPr lang="en-AU" sz="800" dirty="0" err="1"/>
              <a:t>ZdNet</a:t>
            </a:r>
            <a:endParaRPr lang="en-AU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3018234"/>
            <a:ext cx="2085986" cy="1168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26849" y="4237112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/>
              <a:t>Source: Chicago Tribune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282" y="4772320"/>
            <a:ext cx="830811" cy="8308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960" y="2636912"/>
            <a:ext cx="1437506" cy="14375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771455" y="3355665"/>
            <a:ext cx="1584176" cy="1224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757273" y="5672235"/>
            <a:ext cx="4608512" cy="71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827584" y="5824324"/>
            <a:ext cx="816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2002				2018	    1920			2018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566561" y="4468791"/>
            <a:ext cx="720583" cy="5356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5714743" y="5669164"/>
            <a:ext cx="3175491" cy="74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1787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0480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/>
              <a:t>“Why” change management?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INFO5990 - Professional Practice in IT</a:t>
            </a: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683568" y="1772816"/>
            <a:ext cx="78488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Three perspectives to think about…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2156458" cy="173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23" y="3501939"/>
            <a:ext cx="1800225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509120"/>
            <a:ext cx="2187575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2643424" y="2627620"/>
            <a:ext cx="6249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>
                <a:latin typeface="+mj-lt"/>
              </a:rPr>
              <a:t>1.</a:t>
            </a:r>
            <a:r>
              <a:rPr lang="en-US" sz="1600" b="1" dirty="0">
                <a:latin typeface="+mj-lt"/>
              </a:rPr>
              <a:t> Connecting change management to business results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99792" y="3851756"/>
            <a:ext cx="4393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>
                <a:latin typeface="+mj-lt"/>
              </a:rPr>
              <a:t>2. </a:t>
            </a:r>
            <a:r>
              <a:rPr lang="en-US" sz="1600" b="1" dirty="0">
                <a:latin typeface="+mj-lt"/>
              </a:rPr>
              <a:t>Mitigating negative consequences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9792" y="4962654"/>
            <a:ext cx="6121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>
                <a:latin typeface="+mj-lt"/>
              </a:rPr>
              <a:t>3.</a:t>
            </a:r>
            <a:r>
              <a:rPr lang="en-US" sz="1600" b="1" dirty="0">
                <a:latin typeface="+mj-lt"/>
              </a:rPr>
              <a:t> Translating change management to financial performance</a:t>
            </a:r>
          </a:p>
        </p:txBody>
      </p:sp>
    </p:spTree>
    <p:extLst>
      <p:ext uri="{BB962C8B-B14F-4D97-AF65-F5344CB8AC3E}">
        <p14:creationId xmlns:p14="http://schemas.microsoft.com/office/powerpoint/2010/main" val="4254368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6972300" y="1828800"/>
            <a:ext cx="0" cy="4205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Connecting OCM to business results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2209800" y="1828800"/>
            <a:ext cx="0" cy="4205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4610100" y="1828800"/>
            <a:ext cx="0" cy="4205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79512" y="1844824"/>
            <a:ext cx="1828800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latin typeface="Arial Narrow" pitchFamily="34" charset="0"/>
              </a:rPr>
              <a:t>Project Name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1400" b="1" dirty="0">
                <a:latin typeface="Arial Narrow" pitchFamily="34" charset="0"/>
              </a:rPr>
              <a:t>(what is the project?)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3568" y="3819525"/>
            <a:ext cx="7920880" cy="783193"/>
          </a:xfrm>
          <a:prstGeom prst="roundRect">
            <a:avLst>
              <a:gd name="adj" fmla="val 16667"/>
            </a:avLst>
          </a:prstGeom>
          <a:solidFill>
            <a:srgbClr val="39308D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dirty="0">
                <a:solidFill>
                  <a:schemeClr val="bg1"/>
                </a:solidFill>
                <a:latin typeface="Arial" charset="0"/>
              </a:rPr>
              <a:t>If people don’t change how they do their job, </a:t>
            </a:r>
            <a:r>
              <a:rPr lang="en-US" sz="2000" b="1" dirty="0">
                <a:solidFill>
                  <a:schemeClr val="bg1"/>
                </a:solidFill>
                <a:latin typeface="Arial" charset="0"/>
              </a:rPr>
              <a:t>then it doesn’t matter what specific changes are implemented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683568" y="5013176"/>
            <a:ext cx="7920880" cy="783193"/>
          </a:xfrm>
          <a:prstGeom prst="roundRect">
            <a:avLst>
              <a:gd name="adj" fmla="val 16667"/>
            </a:avLst>
          </a:prstGeom>
          <a:solidFill>
            <a:srgbClr val="C6C2E1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dirty="0">
                <a:latin typeface="Arial" charset="0"/>
              </a:rPr>
              <a:t>If people don’t change how they do their job, </a:t>
            </a:r>
            <a:r>
              <a:rPr lang="en-US" sz="2000" b="1" dirty="0">
                <a:latin typeface="Arial" charset="0"/>
              </a:rPr>
              <a:t>then we ultimately won’t achieve what we set out to from the beginning</a:t>
            </a:r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8963" y="2514600"/>
            <a:ext cx="4795837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6413" y="2557463"/>
            <a:ext cx="2338387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2370584" y="1844824"/>
            <a:ext cx="1985392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latin typeface="Arial Narrow" pitchFamily="34" charset="0"/>
              </a:rPr>
              <a:t>Purpose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1400" b="1" dirty="0">
                <a:latin typeface="Arial Narrow" pitchFamily="34" charset="0"/>
              </a:rPr>
              <a:t>(why are we changing?)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708748" y="1844824"/>
            <a:ext cx="2095500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latin typeface="Arial Narrow" pitchFamily="34" charset="0"/>
              </a:rPr>
              <a:t>Particulars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1400" b="1" dirty="0">
                <a:latin typeface="Arial Narrow" pitchFamily="34" charset="0"/>
              </a:rPr>
              <a:t>(what are we changing?)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948264" y="1841629"/>
            <a:ext cx="2133600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latin typeface="Arial Narrow" pitchFamily="34" charset="0"/>
              </a:rPr>
              <a:t>People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1400" b="1" dirty="0">
                <a:latin typeface="Arial Narrow" pitchFamily="34" charset="0"/>
              </a:rPr>
              <a:t>(who will be changing?)</a:t>
            </a:r>
          </a:p>
        </p:txBody>
      </p:sp>
    </p:spTree>
    <p:extLst>
      <p:ext uri="{BB962C8B-B14F-4D97-AF65-F5344CB8AC3E}">
        <p14:creationId xmlns:p14="http://schemas.microsoft.com/office/powerpoint/2010/main" val="126941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Mitigating negative consequences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199438" cy="507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79512" y="6213212"/>
            <a:ext cx="24482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+mj-lt"/>
              </a:rPr>
              <a:t>With change, you can expect a decline in productivity and an increase in resistance </a:t>
            </a:r>
            <a:endParaRPr lang="en-AU" sz="11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75856" y="1793272"/>
            <a:ext cx="30243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+mj-lt"/>
              </a:rPr>
              <a:t>With poorly managed change, you can expect a bigger impact that will last longer</a:t>
            </a:r>
            <a:endParaRPr lang="en-AU" sz="11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07570" y="1793272"/>
            <a:ext cx="270093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+mj-lt"/>
              </a:rPr>
              <a:t>The </a:t>
            </a:r>
            <a:r>
              <a:rPr lang="en-US" sz="1100" dirty="0">
                <a:latin typeface="+mn-lt"/>
              </a:rPr>
              <a:t>reality is that change creates instability and introduces risk to the  organisation. Multiple changes within the organisation  aggravate and compound this risk</a:t>
            </a:r>
            <a:endParaRPr lang="en-AU" sz="11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4208" y="2852936"/>
            <a:ext cx="25202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+mn-lt"/>
              </a:rPr>
              <a:t>The degree of impact will vary by group and depends on the effectiveness of OCM work</a:t>
            </a:r>
            <a:endParaRPr lang="en-AU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26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4E04-F675-4878-B0D0-42CA905A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814BFD-C3DA-4C01-94DE-A0AEC5953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268761"/>
            <a:ext cx="8856984" cy="545271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2A4CB-6C49-4B55-9217-603B5D5C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</p:spTree>
    <p:extLst>
      <p:ext uri="{BB962C8B-B14F-4D97-AF65-F5344CB8AC3E}">
        <p14:creationId xmlns:p14="http://schemas.microsoft.com/office/powerpoint/2010/main" val="4178877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Translating OCM to financial performance – human ROI factors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4464496" y="1766664"/>
            <a:ext cx="4716016" cy="4038600"/>
          </a:xfrm>
        </p:spPr>
        <p:txBody>
          <a:bodyPr/>
          <a:lstStyle/>
          <a:p>
            <a:pPr eaLnBrk="1" hangingPunct="1"/>
            <a:r>
              <a:rPr lang="en-US" sz="1800" b="1" dirty="0">
                <a:solidFill>
                  <a:srgbClr val="7030A0"/>
                </a:solidFill>
              </a:rPr>
              <a:t>Speed of adoption</a:t>
            </a:r>
          </a:p>
          <a:p>
            <a:pPr lvl="1" eaLnBrk="1" hangingPunct="1"/>
            <a:r>
              <a:rPr lang="en-US" sz="1800" dirty="0"/>
              <a:t>How quickly are people up and running on the new systems, processes and job roles?</a:t>
            </a:r>
          </a:p>
          <a:p>
            <a:pPr eaLnBrk="1" hangingPunct="1">
              <a:spcBef>
                <a:spcPts val="2400"/>
              </a:spcBef>
            </a:pPr>
            <a:r>
              <a:rPr lang="en-US" sz="1800" b="1" dirty="0">
                <a:solidFill>
                  <a:srgbClr val="7030A0"/>
                </a:solidFill>
              </a:rPr>
              <a:t>Ultimate utilisation</a:t>
            </a:r>
          </a:p>
          <a:p>
            <a:pPr lvl="1" eaLnBrk="1" hangingPunct="1"/>
            <a:r>
              <a:rPr lang="en-US" sz="1800" dirty="0"/>
              <a:t>Of the total population, how many employees are demonstrating “buy-in” and are using the new solution?</a:t>
            </a:r>
          </a:p>
          <a:p>
            <a:pPr eaLnBrk="1" hangingPunct="1">
              <a:spcBef>
                <a:spcPts val="2400"/>
              </a:spcBef>
            </a:pPr>
            <a:r>
              <a:rPr lang="en-US" sz="1800" b="1" dirty="0">
                <a:solidFill>
                  <a:srgbClr val="7030A0"/>
                </a:solidFill>
              </a:rPr>
              <a:t>Proficiency</a:t>
            </a:r>
          </a:p>
          <a:p>
            <a:pPr lvl="1" eaLnBrk="1" hangingPunct="1"/>
            <a:r>
              <a:rPr lang="en-US" sz="1800" dirty="0"/>
              <a:t>Are individuals performing at the level expected in the design of the change?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415186"/>
            <a:ext cx="2448272" cy="175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11560" y="1754088"/>
            <a:ext cx="417646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en-US" sz="1800" dirty="0"/>
              <a:t>This ”Flight Risk Model” reveals the cost avoidance of OCM: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1800" dirty="0">
                <a:solidFill>
                  <a:srgbClr val="FF0000"/>
                </a:solidFill>
              </a:rPr>
              <a:t>Productivity loss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1800" dirty="0">
                <a:solidFill>
                  <a:srgbClr val="FF0000"/>
                </a:solidFill>
              </a:rPr>
              <a:t>Turnover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1800" dirty="0">
                <a:solidFill>
                  <a:srgbClr val="FF0000"/>
                </a:solidFill>
              </a:rPr>
              <a:t>Customer Impact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1800" dirty="0"/>
              <a:t>What about the ROI (return on investment) of managing the people side of change?</a:t>
            </a:r>
          </a:p>
        </p:txBody>
      </p:sp>
    </p:spTree>
    <p:extLst>
      <p:ext uri="{BB962C8B-B14F-4D97-AF65-F5344CB8AC3E}">
        <p14:creationId xmlns:p14="http://schemas.microsoft.com/office/powerpoint/2010/main" val="1237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2133600" y="3838575"/>
            <a:ext cx="228600" cy="18288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2546350" y="3838575"/>
            <a:ext cx="228600" cy="8382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959100" y="3838575"/>
            <a:ext cx="228600" cy="8382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3371850" y="3838575"/>
            <a:ext cx="228600" cy="3048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3784600" y="3505200"/>
            <a:ext cx="228600" cy="3048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4197350" y="3276600"/>
            <a:ext cx="228600" cy="5334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4610100" y="2895600"/>
            <a:ext cx="228600" cy="9144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5022850" y="2209800"/>
            <a:ext cx="228600" cy="16002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5435600" y="1676400"/>
            <a:ext cx="228600" cy="21336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5848350" y="1524000"/>
            <a:ext cx="228600" cy="22860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6261100" y="1219200"/>
            <a:ext cx="228600" cy="25908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6673850" y="1219200"/>
            <a:ext cx="228600" cy="25908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7086600" y="1219200"/>
            <a:ext cx="228600" cy="2590800"/>
          </a:xfrm>
          <a:prstGeom prst="rect">
            <a:avLst/>
          </a:prstGeom>
          <a:solidFill>
            <a:srgbClr val="6600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1920875" y="1676400"/>
            <a:ext cx="0" cy="409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rot="5400000">
            <a:off x="5067300" y="669925"/>
            <a:ext cx="0" cy="632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7510463" y="3851275"/>
            <a:ext cx="12525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>
                <a:latin typeface="+mn-lt"/>
              </a:rPr>
              <a:t>Time (periods)</a:t>
            </a:r>
          </a:p>
        </p:txBody>
      </p:sp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1600200" y="363855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1515150" y="2133600"/>
            <a:ext cx="3898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1515150" y="4784725"/>
            <a:ext cx="3048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-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572000" y="4687669"/>
            <a:ext cx="3535606" cy="646331"/>
            <a:chOff x="4572000" y="5117068"/>
            <a:chExt cx="3535606" cy="646331"/>
          </a:xfrm>
        </p:grpSpPr>
        <p:sp>
          <p:nvSpPr>
            <p:cNvPr id="36899" name="Rectangle 35"/>
            <p:cNvSpPr>
              <a:spLocks noChangeArrowheads="1"/>
            </p:cNvSpPr>
            <p:nvPr/>
          </p:nvSpPr>
          <p:spPr bwMode="auto">
            <a:xfrm>
              <a:off x="4572000" y="5180013"/>
              <a:ext cx="228600" cy="228600"/>
            </a:xfrm>
            <a:prstGeom prst="rect">
              <a:avLst/>
            </a:prstGeom>
            <a:solidFill>
              <a:srgbClr val="6600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8" name="Text Box 36"/>
            <p:cNvSpPr txBox="1">
              <a:spLocks noChangeArrowheads="1"/>
            </p:cNvSpPr>
            <p:nvPr/>
          </p:nvSpPr>
          <p:spPr bwMode="auto">
            <a:xfrm>
              <a:off x="4832350" y="5117068"/>
              <a:ext cx="327525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latin typeface="+mn-lt"/>
                </a:rPr>
                <a:t>Expected cash flow </a:t>
              </a:r>
              <a:br>
                <a:rPr lang="en-US" sz="1800" dirty="0">
                  <a:latin typeface="+mn-lt"/>
                </a:rPr>
              </a:br>
              <a:r>
                <a:rPr lang="en-US" sz="1800" i="1" dirty="0">
                  <a:solidFill>
                    <a:srgbClr val="9966FF"/>
                  </a:solidFill>
                  <a:latin typeface="+mn-lt"/>
                </a:rPr>
                <a:t>(what the business case says)</a:t>
              </a:r>
            </a:p>
          </p:txBody>
        </p:sp>
      </p:grpSp>
      <p:sp>
        <p:nvSpPr>
          <p:cNvPr id="33829" name="Text Box 37"/>
          <p:cNvSpPr txBox="1">
            <a:spLocks noChangeArrowheads="1"/>
          </p:cNvSpPr>
          <p:nvPr/>
        </p:nvSpPr>
        <p:spPr bwMode="auto">
          <a:xfrm>
            <a:off x="381000" y="3048000"/>
            <a:ext cx="1143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dirty="0">
                <a:latin typeface="+mn-lt"/>
              </a:rPr>
              <a:t>Net cash flow of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project period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209800" y="1657350"/>
            <a:ext cx="6324600" cy="4514850"/>
            <a:chOff x="2209800" y="2055813"/>
            <a:chExt cx="6324600" cy="4514850"/>
          </a:xfrm>
        </p:grpSpPr>
        <p:grpSp>
          <p:nvGrpSpPr>
            <p:cNvPr id="43" name="Group 42"/>
            <p:cNvGrpSpPr/>
            <p:nvPr/>
          </p:nvGrpSpPr>
          <p:grpSpPr>
            <a:xfrm>
              <a:off x="2209800" y="2055813"/>
              <a:ext cx="5181600" cy="4010025"/>
              <a:chOff x="2209800" y="2055813"/>
              <a:chExt cx="5181600" cy="4010025"/>
            </a:xfrm>
          </p:grpSpPr>
          <p:sp>
            <p:nvSpPr>
              <p:cNvPr id="36885" name="Rectangle 21"/>
              <p:cNvSpPr>
                <a:spLocks noChangeArrowheads="1"/>
              </p:cNvSpPr>
              <p:nvPr/>
            </p:nvSpPr>
            <p:spPr bwMode="auto">
              <a:xfrm>
                <a:off x="2209800" y="4237038"/>
                <a:ext cx="228600" cy="182880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86" name="Rectangle 22"/>
              <p:cNvSpPr>
                <a:spLocks noChangeArrowheads="1"/>
              </p:cNvSpPr>
              <p:nvPr/>
            </p:nvSpPr>
            <p:spPr bwMode="auto">
              <a:xfrm>
                <a:off x="2622550" y="4237038"/>
                <a:ext cx="228600" cy="83820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87" name="Rectangle 23"/>
              <p:cNvSpPr>
                <a:spLocks noChangeArrowheads="1"/>
              </p:cNvSpPr>
              <p:nvPr/>
            </p:nvSpPr>
            <p:spPr bwMode="auto">
              <a:xfrm>
                <a:off x="3035300" y="4237038"/>
                <a:ext cx="228600" cy="942975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88" name="Rectangle 24"/>
              <p:cNvSpPr>
                <a:spLocks noChangeArrowheads="1"/>
              </p:cNvSpPr>
              <p:nvPr/>
            </p:nvSpPr>
            <p:spPr bwMode="auto">
              <a:xfrm>
                <a:off x="3448050" y="4237038"/>
                <a:ext cx="228600" cy="714375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89" name="Rectangle 25"/>
              <p:cNvSpPr>
                <a:spLocks noChangeArrowheads="1"/>
              </p:cNvSpPr>
              <p:nvPr/>
            </p:nvSpPr>
            <p:spPr bwMode="auto">
              <a:xfrm>
                <a:off x="4273550" y="4237038"/>
                <a:ext cx="228600" cy="333375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0" name="Rectangle 26"/>
              <p:cNvSpPr>
                <a:spLocks noChangeArrowheads="1"/>
              </p:cNvSpPr>
              <p:nvPr/>
            </p:nvSpPr>
            <p:spPr bwMode="auto">
              <a:xfrm>
                <a:off x="4686300" y="4113213"/>
                <a:ext cx="228600" cy="9525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1" name="Rectangle 27"/>
              <p:cNvSpPr>
                <a:spLocks noChangeArrowheads="1"/>
              </p:cNvSpPr>
              <p:nvPr/>
            </p:nvSpPr>
            <p:spPr bwMode="auto">
              <a:xfrm>
                <a:off x="5099050" y="3960813"/>
                <a:ext cx="228600" cy="24765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2" name="Rectangle 28"/>
              <p:cNvSpPr>
                <a:spLocks noChangeArrowheads="1"/>
              </p:cNvSpPr>
              <p:nvPr/>
            </p:nvSpPr>
            <p:spPr bwMode="auto">
              <a:xfrm>
                <a:off x="5511800" y="3808413"/>
                <a:ext cx="228600" cy="40005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3" name="Rectangle 29"/>
              <p:cNvSpPr>
                <a:spLocks noChangeArrowheads="1"/>
              </p:cNvSpPr>
              <p:nvPr/>
            </p:nvSpPr>
            <p:spPr bwMode="auto">
              <a:xfrm>
                <a:off x="5924550" y="3275013"/>
                <a:ext cx="228600" cy="93345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4" name="Rectangle 30"/>
              <p:cNvSpPr>
                <a:spLocks noChangeArrowheads="1"/>
              </p:cNvSpPr>
              <p:nvPr/>
            </p:nvSpPr>
            <p:spPr bwMode="auto">
              <a:xfrm>
                <a:off x="6337300" y="2436813"/>
                <a:ext cx="228600" cy="177165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5" name="Rectangle 31"/>
              <p:cNvSpPr>
                <a:spLocks noChangeArrowheads="1"/>
              </p:cNvSpPr>
              <p:nvPr/>
            </p:nvSpPr>
            <p:spPr bwMode="auto">
              <a:xfrm>
                <a:off x="6750050" y="2055813"/>
                <a:ext cx="228600" cy="215265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6" name="Rectangle 32"/>
              <p:cNvSpPr>
                <a:spLocks noChangeArrowheads="1"/>
              </p:cNvSpPr>
              <p:nvPr/>
            </p:nvSpPr>
            <p:spPr bwMode="auto">
              <a:xfrm>
                <a:off x="7162800" y="2055813"/>
                <a:ext cx="228600" cy="215265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7" name="Rectangle 33"/>
              <p:cNvSpPr>
                <a:spLocks noChangeArrowheads="1"/>
              </p:cNvSpPr>
              <p:nvPr/>
            </p:nvSpPr>
            <p:spPr bwMode="auto">
              <a:xfrm>
                <a:off x="3860800" y="4237038"/>
                <a:ext cx="228600" cy="638175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572000" y="5924332"/>
              <a:ext cx="3962400" cy="646331"/>
              <a:chOff x="4572000" y="5924332"/>
              <a:chExt cx="3962400" cy="646331"/>
            </a:xfrm>
          </p:grpSpPr>
          <p:sp>
            <p:nvSpPr>
              <p:cNvPr id="36898" name="Rectangle 34"/>
              <p:cNvSpPr>
                <a:spLocks noChangeArrowheads="1"/>
              </p:cNvSpPr>
              <p:nvPr/>
            </p:nvSpPr>
            <p:spPr bwMode="auto">
              <a:xfrm>
                <a:off x="4572000" y="6000532"/>
                <a:ext cx="228600" cy="228600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Text Box 36"/>
              <p:cNvSpPr txBox="1">
                <a:spLocks noChangeArrowheads="1"/>
              </p:cNvSpPr>
              <p:nvPr/>
            </p:nvSpPr>
            <p:spPr bwMode="auto">
              <a:xfrm>
                <a:off x="4823128" y="5924332"/>
                <a:ext cx="3711272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800" dirty="0">
                    <a:latin typeface="+mn-lt"/>
                  </a:rPr>
                  <a:t>Poorly managed change cash flow</a:t>
                </a:r>
                <a:br>
                  <a:rPr lang="en-US" sz="1800" dirty="0">
                    <a:latin typeface="+mn-lt"/>
                  </a:rPr>
                </a:br>
                <a:r>
                  <a:rPr lang="en-US" sz="1800" i="1" dirty="0">
                    <a:solidFill>
                      <a:srgbClr val="C00000"/>
                    </a:solidFill>
                    <a:latin typeface="+mn-lt"/>
                  </a:rPr>
                  <a:t>(what actually happens)</a:t>
                </a:r>
              </a:p>
            </p:txBody>
          </p:sp>
        </p:grpSp>
      </p:grpSp>
      <p:cxnSp>
        <p:nvCxnSpPr>
          <p:cNvPr id="46" name="Straight Arrow Connector 45"/>
          <p:cNvCxnSpPr/>
          <p:nvPr/>
        </p:nvCxnSpPr>
        <p:spPr>
          <a:xfrm rot="5400000">
            <a:off x="2971005" y="3030537"/>
            <a:ext cx="1371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334937" y="2067738"/>
            <a:ext cx="707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>
                <a:latin typeface="+mn-lt"/>
              </a:rPr>
              <a:t>Go-live</a:t>
            </a:r>
          </a:p>
        </p:txBody>
      </p:sp>
      <p:sp>
        <p:nvSpPr>
          <p:cNvPr id="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Expected returns vs. poorly</a:t>
            </a:r>
            <a:br>
              <a:rPr lang="en-US" dirty="0"/>
            </a:br>
            <a:r>
              <a:rPr lang="en-US" dirty="0"/>
              <a:t>managed OCM</a:t>
            </a:r>
          </a:p>
        </p:txBody>
      </p:sp>
    </p:spTree>
    <p:extLst>
      <p:ext uri="{BB962C8B-B14F-4D97-AF65-F5344CB8AC3E}">
        <p14:creationId xmlns:p14="http://schemas.microsoft.com/office/powerpoint/2010/main" val="1326951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ADKAR</a:t>
            </a:r>
            <a:r>
              <a:rPr lang="en-US" sz="4000" baseline="300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®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Change Model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7" name="Picture 4" descr="j03030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5100" y="2204864"/>
            <a:ext cx="3208764" cy="363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07058" y="1774918"/>
            <a:ext cx="7205302" cy="450271"/>
          </a:xfrm>
          <a:prstGeom prst="rect">
            <a:avLst/>
          </a:prstGeom>
        </p:spPr>
        <p:txBody>
          <a:bodyPr wrap="square" lIns="80155" tIns="40078" rIns="80155" bIns="40078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+mn-lt"/>
              </a:rPr>
              <a:t>The five building blocks for successful change</a:t>
            </a:r>
            <a:endParaRPr lang="en-AU" sz="2400" b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-48288" y="2368039"/>
            <a:ext cx="3351483" cy="32932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3100388" rtl="0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Wingdings" pitchFamily="2" charset="2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1313" algn="l" defTabSz="3100388" rtl="0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809625" indent="-287338" algn="l" defTabSz="3100388" rtl="0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1257300" indent="-268288" algn="l" defTabSz="3100388" rtl="0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704975" indent="-268288" algn="l" defTabSz="3100388" rtl="0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2162175" indent="-268288" algn="l" defTabSz="3100388" rtl="0" fontAlgn="base"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2619375" indent="-268288" algn="l" defTabSz="3100388" rtl="0" fontAlgn="base"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3076575" indent="-268288" algn="l" defTabSz="3100388" rtl="0" fontAlgn="base"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3533775" indent="-268288" algn="l" defTabSz="3100388" rtl="0" fontAlgn="base"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3100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5A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wareness</a:t>
            </a:r>
          </a:p>
          <a:p>
            <a:pPr marL="0" marR="0" lvl="0" indent="0" algn="r" defTabSz="3100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5A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esire</a:t>
            </a:r>
          </a:p>
          <a:p>
            <a:pPr marL="0" marR="0" lvl="0" indent="0" algn="r" defTabSz="3100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5A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nowledge</a:t>
            </a:r>
          </a:p>
          <a:p>
            <a:pPr marL="0" marR="0" lvl="0" indent="0" algn="r" defTabSz="3100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5A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bility</a:t>
            </a:r>
          </a:p>
          <a:p>
            <a:pPr marL="0" marR="0" lvl="0" indent="0" algn="r" defTabSz="3100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lr>
                <a:srgbClr val="FFCC18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5A8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einforcement</a:t>
            </a:r>
          </a:p>
        </p:txBody>
      </p:sp>
      <p:grpSp>
        <p:nvGrpSpPr>
          <p:cNvPr id="11" name="Group 8"/>
          <p:cNvGrpSpPr/>
          <p:nvPr/>
        </p:nvGrpSpPr>
        <p:grpSpPr>
          <a:xfrm>
            <a:off x="3387009" y="3038547"/>
            <a:ext cx="1982433" cy="515749"/>
            <a:chOff x="4482365" y="1319919"/>
            <a:chExt cx="2183308" cy="1091654"/>
          </a:xfrm>
          <a:solidFill>
            <a:srgbClr val="326499">
              <a:lumMod val="40000"/>
              <a:lumOff val="60000"/>
            </a:srgbClr>
          </a:solidFill>
        </p:grpSpPr>
        <p:sp>
          <p:nvSpPr>
            <p:cNvPr id="12" name="Rounded Rectangle 11"/>
            <p:cNvSpPr/>
            <p:nvPr/>
          </p:nvSpPr>
          <p:spPr>
            <a:xfrm>
              <a:off x="4482365" y="1319919"/>
              <a:ext cx="2183308" cy="1091654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3" name="Rounded Rectangle 4"/>
            <p:cNvSpPr/>
            <p:nvPr/>
          </p:nvSpPr>
          <p:spPr>
            <a:xfrm>
              <a:off x="4535655" y="1438213"/>
              <a:ext cx="2076728" cy="75253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 support the change</a:t>
              </a:r>
            </a:p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 participate and engage</a:t>
              </a:r>
            </a:p>
          </p:txBody>
        </p:sp>
      </p:grpSp>
      <p:grpSp>
        <p:nvGrpSpPr>
          <p:cNvPr id="14" name="Group 11"/>
          <p:cNvGrpSpPr/>
          <p:nvPr/>
        </p:nvGrpSpPr>
        <p:grpSpPr>
          <a:xfrm>
            <a:off x="3387006" y="3725872"/>
            <a:ext cx="1982435" cy="575709"/>
            <a:chOff x="4040007" y="3493610"/>
            <a:chExt cx="2183308" cy="1106189"/>
          </a:xfrm>
        </p:grpSpPr>
        <p:sp>
          <p:nvSpPr>
            <p:cNvPr id="15" name="Rounded Rectangle 14"/>
            <p:cNvSpPr/>
            <p:nvPr/>
          </p:nvSpPr>
          <p:spPr>
            <a:xfrm>
              <a:off x="4040007" y="3508145"/>
              <a:ext cx="2183308" cy="109165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16" name="Rounded Rectangle 4"/>
            <p:cNvSpPr/>
            <p:nvPr/>
          </p:nvSpPr>
          <p:spPr>
            <a:xfrm>
              <a:off x="4093297" y="3493610"/>
              <a:ext cx="2076728" cy="6735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On how to change</a:t>
              </a:r>
            </a:p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On how to implement new skills and behaviors</a:t>
              </a:r>
            </a:p>
          </p:txBody>
        </p:sp>
      </p:grpSp>
      <p:grpSp>
        <p:nvGrpSpPr>
          <p:cNvPr id="17" name="Group 14"/>
          <p:cNvGrpSpPr/>
          <p:nvPr/>
        </p:nvGrpSpPr>
        <p:grpSpPr>
          <a:xfrm>
            <a:off x="3383670" y="4440589"/>
            <a:ext cx="2017669" cy="525986"/>
            <a:chOff x="693199" y="3331216"/>
            <a:chExt cx="2507202" cy="1091654"/>
          </a:xfrm>
        </p:grpSpPr>
        <p:sp>
          <p:nvSpPr>
            <p:cNvPr id="18" name="Rounded Rectangle 17"/>
            <p:cNvSpPr/>
            <p:nvPr/>
          </p:nvSpPr>
          <p:spPr>
            <a:xfrm>
              <a:off x="693199" y="3331216"/>
              <a:ext cx="2507202" cy="1091654"/>
            </a:xfrm>
            <a:prstGeom prst="roundRect">
              <a:avLst/>
            </a:prstGeom>
            <a:solidFill>
              <a:srgbClr val="1A1A68"/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sp>
        <p:sp>
          <p:nvSpPr>
            <p:cNvPr id="19" name="Rounded Rectangle 4"/>
            <p:cNvSpPr/>
            <p:nvPr/>
          </p:nvSpPr>
          <p:spPr>
            <a:xfrm>
              <a:off x="746489" y="3384506"/>
              <a:ext cx="2400622" cy="92009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 implement the change</a:t>
              </a:r>
            </a:p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 demonstrate performance</a:t>
              </a:r>
            </a:p>
          </p:txBody>
        </p:sp>
      </p:grpSp>
      <p:grpSp>
        <p:nvGrpSpPr>
          <p:cNvPr id="20" name="Group 17"/>
          <p:cNvGrpSpPr/>
          <p:nvPr/>
        </p:nvGrpSpPr>
        <p:grpSpPr>
          <a:xfrm>
            <a:off x="3367694" y="5075664"/>
            <a:ext cx="2054911" cy="648828"/>
            <a:chOff x="428207" y="1336072"/>
            <a:chExt cx="2183308" cy="1091654"/>
          </a:xfrm>
        </p:grpSpPr>
        <p:sp>
          <p:nvSpPr>
            <p:cNvPr id="21" name="Rounded Rectangle 20"/>
            <p:cNvSpPr/>
            <p:nvPr/>
          </p:nvSpPr>
          <p:spPr>
            <a:xfrm>
              <a:off x="428207" y="1336072"/>
              <a:ext cx="2183308" cy="1091654"/>
            </a:xfrm>
            <a:prstGeom prst="roundRect">
              <a:avLst/>
            </a:prstGeom>
            <a:solidFill>
              <a:srgbClr val="6666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22" name="Rounded Rectangle 4"/>
            <p:cNvSpPr/>
            <p:nvPr/>
          </p:nvSpPr>
          <p:spPr>
            <a:xfrm>
              <a:off x="481497" y="1441034"/>
              <a:ext cx="2076728" cy="98507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 sustain the change</a:t>
              </a:r>
            </a:p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 build a culture and competence around change</a:t>
              </a:r>
            </a:p>
          </p:txBody>
        </p:sp>
      </p:grpSp>
      <p:grpSp>
        <p:nvGrpSpPr>
          <p:cNvPr id="23" name="Group 20"/>
          <p:cNvGrpSpPr/>
          <p:nvPr/>
        </p:nvGrpSpPr>
        <p:grpSpPr>
          <a:xfrm>
            <a:off x="3382180" y="2368039"/>
            <a:ext cx="1955363" cy="515749"/>
            <a:chOff x="4482365" y="1384923"/>
            <a:chExt cx="2183308" cy="1091654"/>
          </a:xfrm>
          <a:solidFill>
            <a:srgbClr val="326499">
              <a:lumMod val="20000"/>
              <a:lumOff val="80000"/>
            </a:srgbClr>
          </a:solidFill>
        </p:grpSpPr>
        <p:sp>
          <p:nvSpPr>
            <p:cNvPr id="24" name="Rounded Rectangle 23"/>
            <p:cNvSpPr/>
            <p:nvPr/>
          </p:nvSpPr>
          <p:spPr>
            <a:xfrm>
              <a:off x="4482365" y="1384923"/>
              <a:ext cx="2183308" cy="1091654"/>
            </a:xfrm>
            <a:prstGeom prst="roundRect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sp>
        <p:sp>
          <p:nvSpPr>
            <p:cNvPr id="25" name="Rounded Rectangle 4"/>
            <p:cNvSpPr/>
            <p:nvPr/>
          </p:nvSpPr>
          <p:spPr>
            <a:xfrm>
              <a:off x="4535655" y="1503216"/>
              <a:ext cx="2076728" cy="75253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 the need to change</a:t>
              </a:r>
            </a:p>
            <a:p>
              <a:pPr marL="50096" marR="0" lvl="1" indent="-50096" defTabSz="42860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 the nature of the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3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0480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/>
              <a:t>Your change journey…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92523" y="1754088"/>
            <a:ext cx="498758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en-US" sz="2400" dirty="0"/>
              <a:t>Think about a recent change </a:t>
            </a:r>
            <a:r>
              <a:rPr lang="en-US" sz="2400" b="1" u="sng" dirty="0"/>
              <a:t>you</a:t>
            </a:r>
            <a:r>
              <a:rPr lang="en-US" sz="2400" dirty="0"/>
              <a:t> have been involved with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400" dirty="0"/>
              <a:t>Can be personal or business related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400" dirty="0"/>
              <a:t>Was it a favorable experience (or not) as a result?</a:t>
            </a:r>
          </a:p>
          <a:p>
            <a:pPr marL="0" indent="0" eaLnBrk="1" hangingPunct="1">
              <a:buNone/>
            </a:pPr>
            <a:br>
              <a:rPr lang="en-US" sz="2400" dirty="0"/>
            </a:br>
            <a:endParaRPr lang="en-US" sz="2400" dirty="0"/>
          </a:p>
        </p:txBody>
      </p:sp>
      <p:pic>
        <p:nvPicPr>
          <p:cNvPr id="5122" name="Picture 2" descr="http://t3.gstatic.com/images?q=tbn:ANd9GcTWzHEXgLBs45WKQd0QCBXtLXqn8yLiozle0owMtYYEwZv902a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606" y="4365105"/>
            <a:ext cx="313558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t3.gstatic.com/images?q=tbn:ANd9GcRG1r1_2uCyleRFg1p7ckUovaqvxbw4dP74AVOBxCkrifimnJ2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27" y="1754088"/>
            <a:ext cx="210502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5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Psychology of Change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781415"/>
            <a:ext cx="6929264" cy="47244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Clr>
                <a:schemeClr val="accent5">
                  <a:lumMod val="50000"/>
                </a:schemeClr>
              </a:buClr>
              <a:buSzPct val="100000"/>
              <a:buFontTx/>
              <a:buAutoNum type="arabicPeriod"/>
              <a:defRPr/>
            </a:pPr>
            <a:r>
              <a:rPr lang="en-US" sz="1600" dirty="0"/>
              <a:t>Change agents must be conscious of both a senders’ mentality and the receivers’ orientation.</a:t>
            </a:r>
          </a:p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Clr>
                <a:schemeClr val="accent5">
                  <a:lumMod val="50000"/>
                </a:schemeClr>
              </a:buClr>
              <a:buSzPct val="100000"/>
              <a:buFontTx/>
              <a:buAutoNum type="arabicPeriod"/>
              <a:defRPr/>
            </a:pPr>
            <a:r>
              <a:rPr lang="en-US" sz="1600" dirty="0"/>
              <a:t>Employee resistance is the norm, not the exception. Expect some to never support the change.</a:t>
            </a:r>
          </a:p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Clr>
                <a:schemeClr val="accent5">
                  <a:lumMod val="50000"/>
                </a:schemeClr>
              </a:buClr>
              <a:buSzPct val="100000"/>
              <a:buFontTx/>
              <a:buAutoNum type="arabicPeriod"/>
              <a:defRPr/>
            </a:pPr>
            <a:r>
              <a:rPr lang="en-US" sz="1600" dirty="0"/>
              <a:t>Visible and active sponsorship is not only desirable but necessary for success. </a:t>
            </a:r>
          </a:p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Clr>
                <a:schemeClr val="accent5">
                  <a:lumMod val="50000"/>
                </a:schemeClr>
              </a:buClr>
              <a:buSzPct val="100000"/>
              <a:buFontTx/>
              <a:buAutoNum type="arabicPeriod"/>
              <a:defRPr/>
            </a:pPr>
            <a:r>
              <a:rPr lang="en-US" sz="1600" dirty="0"/>
              <a:t>Value systems have a direct impact on how employees react to change.</a:t>
            </a:r>
          </a:p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Clr>
                <a:schemeClr val="accent5">
                  <a:lumMod val="50000"/>
                </a:schemeClr>
              </a:buClr>
              <a:buSzPct val="100000"/>
              <a:buFontTx/>
              <a:buAutoNum type="arabicPeriod"/>
              <a:defRPr/>
            </a:pPr>
            <a:r>
              <a:rPr lang="en-US" sz="1600" dirty="0"/>
              <a:t>The </a:t>
            </a:r>
            <a:r>
              <a:rPr lang="en-US" sz="1600" dirty="0" err="1"/>
              <a:t>si</a:t>
            </a:r>
            <a:r>
              <a:rPr lang="en-AU" sz="1600" dirty="0"/>
              <a:t>z</a:t>
            </a:r>
            <a:r>
              <a:rPr lang="en-US" sz="1600" dirty="0"/>
              <a:t>e of the change determines how much and what kind of change management is needed. </a:t>
            </a:r>
          </a:p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Clr>
                <a:schemeClr val="accent5">
                  <a:lumMod val="50000"/>
                </a:schemeClr>
              </a:buClr>
              <a:buSzPct val="100000"/>
              <a:buFontTx/>
              <a:buAutoNum type="arabicPeriod"/>
              <a:defRPr/>
            </a:pPr>
            <a:r>
              <a:rPr lang="en-US" sz="1600" dirty="0"/>
              <a:t>The “right” answer is not enough to successfully implement change.</a:t>
            </a:r>
          </a:p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Clr>
                <a:schemeClr val="accent5">
                  <a:lumMod val="50000"/>
                </a:schemeClr>
              </a:buClr>
              <a:buSzPct val="100000"/>
              <a:buFontTx/>
              <a:buAutoNum type="arabicPeriod"/>
              <a:defRPr/>
            </a:pPr>
            <a:r>
              <a:rPr lang="en-US" sz="1600" dirty="0"/>
              <a:t>Employees go through the change process in stages and go through these stages as individuals.</a:t>
            </a:r>
          </a:p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FontTx/>
              <a:buNone/>
              <a:defRPr/>
            </a:pPr>
            <a:endParaRPr lang="en-US" sz="1400" b="1" dirty="0"/>
          </a:p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FontTx/>
              <a:buNone/>
              <a:defRPr/>
            </a:pPr>
            <a:endParaRPr lang="en-US" sz="1400" dirty="0"/>
          </a:p>
          <a:p>
            <a:pPr marL="533400" indent="-533400" eaLnBrk="1" hangingPunct="1">
              <a:lnSpc>
                <a:spcPct val="90000"/>
              </a:lnSpc>
              <a:spcAft>
                <a:spcPts val="1800"/>
              </a:spcAft>
              <a:buFontTx/>
              <a:buNone/>
              <a:defRPr/>
            </a:pP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0" y="1357851"/>
            <a:ext cx="7205302" cy="450271"/>
          </a:xfrm>
          <a:prstGeom prst="rect">
            <a:avLst/>
          </a:prstGeom>
        </p:spPr>
        <p:txBody>
          <a:bodyPr wrap="square" lIns="80155" tIns="40078" rIns="80155" bIns="40078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+mn-lt"/>
              </a:rPr>
              <a:t>Theories and perspectives</a:t>
            </a:r>
            <a:endParaRPr lang="en-AU" sz="2400" b="1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431728" y="1844824"/>
            <a:ext cx="1460752" cy="93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0433" y="3101424"/>
            <a:ext cx="1484055" cy="141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 l="7317" t="10034" r="9756" b="8707"/>
          <a:stretch>
            <a:fillRect/>
          </a:stretch>
        </p:blipFill>
        <p:spPr bwMode="auto">
          <a:xfrm>
            <a:off x="7480433" y="4828776"/>
            <a:ext cx="1446235" cy="119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145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04800"/>
            <a:ext cx="8001000" cy="1216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Not everyone changes at the</a:t>
            </a:r>
            <a:br>
              <a:rPr lang="en-US" dirty="0"/>
            </a:br>
            <a:r>
              <a:rPr lang="en-US" dirty="0"/>
              <a:t>same pace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grpSp>
        <p:nvGrpSpPr>
          <p:cNvPr id="91" name="Group 101"/>
          <p:cNvGrpSpPr>
            <a:grpSpLocks/>
          </p:cNvGrpSpPr>
          <p:nvPr/>
        </p:nvGrpSpPr>
        <p:grpSpPr bwMode="auto">
          <a:xfrm>
            <a:off x="771451" y="1984275"/>
            <a:ext cx="5006975" cy="398463"/>
            <a:chOff x="1082675" y="2211965"/>
            <a:chExt cx="5006975" cy="397876"/>
          </a:xfrm>
        </p:grpSpPr>
        <p:sp>
          <p:nvSpPr>
            <p:cNvPr id="92" name="Rectangle 10"/>
            <p:cNvSpPr>
              <a:spLocks noChangeArrowheads="1"/>
            </p:cNvSpPr>
            <p:nvPr/>
          </p:nvSpPr>
          <p:spPr bwMode="auto">
            <a:xfrm>
              <a:off x="1082675" y="2211965"/>
              <a:ext cx="1076320" cy="33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b="1">
                  <a:latin typeface="Arial" charset="0"/>
                  <a:cs typeface="Arial" charset="0"/>
                </a:rPr>
                <a:t>Person A</a:t>
              </a:r>
            </a:p>
          </p:txBody>
        </p:sp>
        <p:sp>
          <p:nvSpPr>
            <p:cNvPr id="93" name="Cube 61"/>
            <p:cNvSpPr>
              <a:spLocks noChangeArrowheads="1"/>
            </p:cNvSpPr>
            <p:nvPr/>
          </p:nvSpPr>
          <p:spPr bwMode="auto">
            <a:xfrm>
              <a:off x="2279650" y="2214554"/>
              <a:ext cx="6096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94" name="Cube 60"/>
            <p:cNvSpPr>
              <a:spLocks noChangeArrowheads="1"/>
            </p:cNvSpPr>
            <p:nvPr/>
          </p:nvSpPr>
          <p:spPr bwMode="auto">
            <a:xfrm>
              <a:off x="2813050" y="2214554"/>
              <a:ext cx="4572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70C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95" name="Cube 59"/>
            <p:cNvSpPr>
              <a:spLocks noChangeArrowheads="1"/>
            </p:cNvSpPr>
            <p:nvPr/>
          </p:nvSpPr>
          <p:spPr bwMode="auto">
            <a:xfrm>
              <a:off x="3194050" y="2214554"/>
              <a:ext cx="18288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C9900"/>
                  </a:solidFill>
                  <a:latin typeface="Arial" charset="0"/>
                  <a:cs typeface="Arial" charset="0"/>
                </a:rPr>
                <a:t>K</a:t>
              </a:r>
            </a:p>
          </p:txBody>
        </p:sp>
        <p:sp>
          <p:nvSpPr>
            <p:cNvPr id="96" name="Cube 58"/>
            <p:cNvSpPr>
              <a:spLocks noChangeArrowheads="1"/>
            </p:cNvSpPr>
            <p:nvPr/>
          </p:nvSpPr>
          <p:spPr bwMode="auto">
            <a:xfrm>
              <a:off x="4946650" y="2214554"/>
              <a:ext cx="7620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B05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97" name="Cube 57"/>
            <p:cNvSpPr>
              <a:spLocks noChangeArrowheads="1"/>
            </p:cNvSpPr>
            <p:nvPr/>
          </p:nvSpPr>
          <p:spPr bwMode="auto">
            <a:xfrm>
              <a:off x="5632450" y="2214554"/>
              <a:ext cx="4572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7030A0"/>
                  </a:solidFill>
                  <a:latin typeface="Arial" charset="0"/>
                  <a:cs typeface="Arial" charset="0"/>
                </a:rPr>
                <a:t>R</a:t>
              </a:r>
            </a:p>
          </p:txBody>
        </p:sp>
      </p:grpSp>
      <p:grpSp>
        <p:nvGrpSpPr>
          <p:cNvPr id="98" name="Group 102"/>
          <p:cNvGrpSpPr>
            <a:grpSpLocks/>
          </p:cNvGrpSpPr>
          <p:nvPr/>
        </p:nvGrpSpPr>
        <p:grpSpPr bwMode="auto">
          <a:xfrm>
            <a:off x="761926" y="2720875"/>
            <a:ext cx="5702300" cy="423863"/>
            <a:chOff x="1073150" y="2796165"/>
            <a:chExt cx="5702300" cy="423276"/>
          </a:xfrm>
        </p:grpSpPr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1073150" y="2796165"/>
              <a:ext cx="1083951" cy="33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b="1">
                  <a:latin typeface="Arial" charset="0"/>
                  <a:cs typeface="Arial" charset="0"/>
                </a:rPr>
                <a:t>Person B</a:t>
              </a:r>
            </a:p>
          </p:txBody>
        </p:sp>
        <p:sp>
          <p:nvSpPr>
            <p:cNvPr id="100" name="Cube 62"/>
            <p:cNvSpPr>
              <a:spLocks noChangeArrowheads="1"/>
            </p:cNvSpPr>
            <p:nvPr/>
          </p:nvSpPr>
          <p:spPr bwMode="auto">
            <a:xfrm>
              <a:off x="2736850" y="2824154"/>
              <a:ext cx="6096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01" name="Cube 63"/>
            <p:cNvSpPr>
              <a:spLocks noChangeArrowheads="1"/>
            </p:cNvSpPr>
            <p:nvPr/>
          </p:nvSpPr>
          <p:spPr bwMode="auto">
            <a:xfrm>
              <a:off x="3270250" y="2824154"/>
              <a:ext cx="8382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70C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102" name="Cube 64"/>
            <p:cNvSpPr>
              <a:spLocks noChangeArrowheads="1"/>
            </p:cNvSpPr>
            <p:nvPr/>
          </p:nvSpPr>
          <p:spPr bwMode="auto">
            <a:xfrm>
              <a:off x="4032250" y="2824154"/>
              <a:ext cx="11430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C9900"/>
                  </a:solidFill>
                  <a:latin typeface="Arial" charset="0"/>
                  <a:cs typeface="Arial" charset="0"/>
                </a:rPr>
                <a:t>K</a:t>
              </a:r>
            </a:p>
          </p:txBody>
        </p:sp>
        <p:sp>
          <p:nvSpPr>
            <p:cNvPr id="103" name="Cube 65"/>
            <p:cNvSpPr>
              <a:spLocks noChangeArrowheads="1"/>
            </p:cNvSpPr>
            <p:nvPr/>
          </p:nvSpPr>
          <p:spPr bwMode="auto">
            <a:xfrm>
              <a:off x="5099050" y="2824154"/>
              <a:ext cx="10668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B05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04" name="Cube 66"/>
            <p:cNvSpPr>
              <a:spLocks noChangeArrowheads="1"/>
            </p:cNvSpPr>
            <p:nvPr/>
          </p:nvSpPr>
          <p:spPr bwMode="auto">
            <a:xfrm>
              <a:off x="6089650" y="2824154"/>
              <a:ext cx="6858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7030A0"/>
                  </a:solidFill>
                  <a:latin typeface="Arial" charset="0"/>
                  <a:cs typeface="Arial" charset="0"/>
                </a:rPr>
                <a:t>R</a:t>
              </a:r>
            </a:p>
          </p:txBody>
        </p:sp>
      </p:grpSp>
      <p:grpSp>
        <p:nvGrpSpPr>
          <p:cNvPr id="105" name="Group 103"/>
          <p:cNvGrpSpPr>
            <a:grpSpLocks/>
          </p:cNvGrpSpPr>
          <p:nvPr/>
        </p:nvGrpSpPr>
        <p:grpSpPr bwMode="auto">
          <a:xfrm>
            <a:off x="755576" y="3449538"/>
            <a:ext cx="7461250" cy="395287"/>
            <a:chOff x="1066800" y="3371841"/>
            <a:chExt cx="7461250" cy="395288"/>
          </a:xfrm>
        </p:grpSpPr>
        <p:sp>
          <p:nvSpPr>
            <p:cNvPr id="106" name="Rectangle 22"/>
            <p:cNvSpPr>
              <a:spLocks noChangeArrowheads="1"/>
            </p:cNvSpPr>
            <p:nvPr/>
          </p:nvSpPr>
          <p:spPr bwMode="auto">
            <a:xfrm>
              <a:off x="1066800" y="3380364"/>
              <a:ext cx="1083951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b="1">
                  <a:latin typeface="Arial" charset="0"/>
                  <a:cs typeface="Arial" charset="0"/>
                </a:rPr>
                <a:t>Person C</a:t>
              </a:r>
            </a:p>
          </p:txBody>
        </p:sp>
        <p:sp>
          <p:nvSpPr>
            <p:cNvPr id="107" name="Cube 67"/>
            <p:cNvSpPr>
              <a:spLocks noChangeArrowheads="1"/>
            </p:cNvSpPr>
            <p:nvPr/>
          </p:nvSpPr>
          <p:spPr bwMode="auto">
            <a:xfrm>
              <a:off x="2508250" y="3371841"/>
              <a:ext cx="6096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08" name="Cube 68"/>
            <p:cNvSpPr>
              <a:spLocks noChangeArrowheads="1"/>
            </p:cNvSpPr>
            <p:nvPr/>
          </p:nvSpPr>
          <p:spPr bwMode="auto">
            <a:xfrm>
              <a:off x="3041650" y="3371841"/>
              <a:ext cx="8382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70C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109" name="Cube 69"/>
            <p:cNvSpPr>
              <a:spLocks noChangeArrowheads="1"/>
            </p:cNvSpPr>
            <p:nvPr/>
          </p:nvSpPr>
          <p:spPr bwMode="auto">
            <a:xfrm>
              <a:off x="3803650" y="3371841"/>
              <a:ext cx="11430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C9900"/>
                  </a:solidFill>
                  <a:latin typeface="Arial" charset="0"/>
                  <a:cs typeface="Arial" charset="0"/>
                </a:rPr>
                <a:t>K</a:t>
              </a:r>
            </a:p>
          </p:txBody>
        </p:sp>
        <p:sp>
          <p:nvSpPr>
            <p:cNvPr id="110" name="Cube 70"/>
            <p:cNvSpPr>
              <a:spLocks noChangeArrowheads="1"/>
            </p:cNvSpPr>
            <p:nvPr/>
          </p:nvSpPr>
          <p:spPr bwMode="auto">
            <a:xfrm>
              <a:off x="4565650" y="3371841"/>
              <a:ext cx="18288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B05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11" name="Cube 71"/>
            <p:cNvSpPr>
              <a:spLocks noChangeArrowheads="1"/>
            </p:cNvSpPr>
            <p:nvPr/>
          </p:nvSpPr>
          <p:spPr bwMode="auto">
            <a:xfrm>
              <a:off x="6318250" y="3371841"/>
              <a:ext cx="22098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7030A0"/>
                  </a:solidFill>
                  <a:latin typeface="Arial" charset="0"/>
                  <a:cs typeface="Arial" charset="0"/>
                </a:rPr>
                <a:t>R</a:t>
              </a:r>
            </a:p>
          </p:txBody>
        </p:sp>
      </p:grpSp>
      <p:grpSp>
        <p:nvGrpSpPr>
          <p:cNvPr id="112" name="Group 104"/>
          <p:cNvGrpSpPr>
            <a:grpSpLocks/>
          </p:cNvGrpSpPr>
          <p:nvPr/>
        </p:nvGrpSpPr>
        <p:grpSpPr bwMode="auto">
          <a:xfrm>
            <a:off x="760339" y="4138513"/>
            <a:ext cx="4560887" cy="396875"/>
            <a:chOff x="1071563" y="3966152"/>
            <a:chExt cx="4560887" cy="396289"/>
          </a:xfrm>
        </p:grpSpPr>
        <p:sp>
          <p:nvSpPr>
            <p:cNvPr id="113" name="Rectangle 28"/>
            <p:cNvSpPr>
              <a:spLocks noChangeArrowheads="1"/>
            </p:cNvSpPr>
            <p:nvPr/>
          </p:nvSpPr>
          <p:spPr bwMode="auto">
            <a:xfrm>
              <a:off x="1071563" y="3966152"/>
              <a:ext cx="1083951" cy="33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b="1">
                  <a:latin typeface="Arial" charset="0"/>
                  <a:cs typeface="Arial" charset="0"/>
                </a:rPr>
                <a:t>Person D</a:t>
              </a:r>
            </a:p>
          </p:txBody>
        </p:sp>
        <p:sp>
          <p:nvSpPr>
            <p:cNvPr id="114" name="Cube 72"/>
            <p:cNvSpPr>
              <a:spLocks noChangeArrowheads="1"/>
            </p:cNvSpPr>
            <p:nvPr/>
          </p:nvSpPr>
          <p:spPr bwMode="auto">
            <a:xfrm>
              <a:off x="2279650" y="3967154"/>
              <a:ext cx="6096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15" name="Cube 73"/>
            <p:cNvSpPr>
              <a:spLocks noChangeArrowheads="1"/>
            </p:cNvSpPr>
            <p:nvPr/>
          </p:nvSpPr>
          <p:spPr bwMode="auto">
            <a:xfrm>
              <a:off x="2813050" y="3967154"/>
              <a:ext cx="5334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70C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116" name="Cube 74"/>
            <p:cNvSpPr>
              <a:spLocks noChangeArrowheads="1"/>
            </p:cNvSpPr>
            <p:nvPr/>
          </p:nvSpPr>
          <p:spPr bwMode="auto">
            <a:xfrm>
              <a:off x="3270250" y="3967154"/>
              <a:ext cx="7620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C9900"/>
                  </a:solidFill>
                  <a:latin typeface="Arial" charset="0"/>
                  <a:cs typeface="Arial" charset="0"/>
                </a:rPr>
                <a:t>K</a:t>
              </a:r>
            </a:p>
          </p:txBody>
        </p:sp>
        <p:sp>
          <p:nvSpPr>
            <p:cNvPr id="117" name="Cube 75"/>
            <p:cNvSpPr>
              <a:spLocks noChangeArrowheads="1"/>
            </p:cNvSpPr>
            <p:nvPr/>
          </p:nvSpPr>
          <p:spPr bwMode="auto">
            <a:xfrm>
              <a:off x="3956050" y="3967154"/>
              <a:ext cx="10668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B05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18" name="Cube 76"/>
            <p:cNvSpPr>
              <a:spLocks noChangeArrowheads="1"/>
            </p:cNvSpPr>
            <p:nvPr/>
          </p:nvSpPr>
          <p:spPr bwMode="auto">
            <a:xfrm>
              <a:off x="4946650" y="3967154"/>
              <a:ext cx="685800" cy="395287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7030A0"/>
                  </a:solidFill>
                  <a:latin typeface="Arial" charset="0"/>
                  <a:cs typeface="Arial" charset="0"/>
                </a:rPr>
                <a:t>R</a:t>
              </a:r>
            </a:p>
          </p:txBody>
        </p:sp>
      </p:grpSp>
      <p:grpSp>
        <p:nvGrpSpPr>
          <p:cNvPr id="119" name="Group 105"/>
          <p:cNvGrpSpPr>
            <a:grpSpLocks/>
          </p:cNvGrpSpPr>
          <p:nvPr/>
        </p:nvGrpSpPr>
        <p:grpSpPr bwMode="auto">
          <a:xfrm>
            <a:off x="755576" y="4897338"/>
            <a:ext cx="6927850" cy="395287"/>
            <a:chOff x="1066800" y="4514841"/>
            <a:chExt cx="6927850" cy="395288"/>
          </a:xfrm>
        </p:grpSpPr>
        <p:sp>
          <p:nvSpPr>
            <p:cNvPr id="120" name="Rectangle 34"/>
            <p:cNvSpPr>
              <a:spLocks noChangeArrowheads="1"/>
            </p:cNvSpPr>
            <p:nvPr/>
          </p:nvSpPr>
          <p:spPr bwMode="auto">
            <a:xfrm>
              <a:off x="1066800" y="4550351"/>
              <a:ext cx="1072730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b="1">
                  <a:latin typeface="Arial" charset="0"/>
                  <a:cs typeface="Arial" charset="0"/>
                </a:rPr>
                <a:t>Person E</a:t>
              </a:r>
            </a:p>
          </p:txBody>
        </p:sp>
        <p:sp>
          <p:nvSpPr>
            <p:cNvPr id="121" name="Cube 77"/>
            <p:cNvSpPr>
              <a:spLocks noChangeArrowheads="1"/>
            </p:cNvSpPr>
            <p:nvPr/>
          </p:nvSpPr>
          <p:spPr bwMode="auto">
            <a:xfrm>
              <a:off x="2279650" y="4514841"/>
              <a:ext cx="19812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22" name="Cube 78"/>
            <p:cNvSpPr>
              <a:spLocks noChangeArrowheads="1"/>
            </p:cNvSpPr>
            <p:nvPr/>
          </p:nvSpPr>
          <p:spPr bwMode="auto">
            <a:xfrm>
              <a:off x="4184650" y="4514841"/>
              <a:ext cx="11430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70C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123" name="Cube 79"/>
            <p:cNvSpPr>
              <a:spLocks noChangeArrowheads="1"/>
            </p:cNvSpPr>
            <p:nvPr/>
          </p:nvSpPr>
          <p:spPr bwMode="auto">
            <a:xfrm>
              <a:off x="5251450" y="4514841"/>
              <a:ext cx="11430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C9900"/>
                  </a:solidFill>
                  <a:latin typeface="Arial" charset="0"/>
                  <a:cs typeface="Arial" charset="0"/>
                </a:rPr>
                <a:t>K</a:t>
              </a:r>
            </a:p>
          </p:txBody>
        </p:sp>
        <p:sp>
          <p:nvSpPr>
            <p:cNvPr id="124" name="Cube 80"/>
            <p:cNvSpPr>
              <a:spLocks noChangeArrowheads="1"/>
            </p:cNvSpPr>
            <p:nvPr/>
          </p:nvSpPr>
          <p:spPr bwMode="auto">
            <a:xfrm>
              <a:off x="6318250" y="4514841"/>
              <a:ext cx="10668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B05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25" name="Cube 81"/>
            <p:cNvSpPr>
              <a:spLocks noChangeArrowheads="1"/>
            </p:cNvSpPr>
            <p:nvPr/>
          </p:nvSpPr>
          <p:spPr bwMode="auto">
            <a:xfrm>
              <a:off x="7308850" y="4514841"/>
              <a:ext cx="6858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7030A0"/>
                  </a:solidFill>
                  <a:latin typeface="Arial" charset="0"/>
                  <a:cs typeface="Arial" charset="0"/>
                </a:rPr>
                <a:t>R</a:t>
              </a:r>
            </a:p>
          </p:txBody>
        </p:sp>
      </p:grpSp>
      <p:grpSp>
        <p:nvGrpSpPr>
          <p:cNvPr id="126" name="Group 106"/>
          <p:cNvGrpSpPr>
            <a:grpSpLocks/>
          </p:cNvGrpSpPr>
          <p:nvPr/>
        </p:nvGrpSpPr>
        <p:grpSpPr bwMode="auto">
          <a:xfrm>
            <a:off x="757164" y="5626000"/>
            <a:ext cx="7307262" cy="395288"/>
            <a:chOff x="1068388" y="5124441"/>
            <a:chExt cx="7307262" cy="395288"/>
          </a:xfrm>
        </p:grpSpPr>
        <p:sp>
          <p:nvSpPr>
            <p:cNvPr id="127" name="Rectangle 40"/>
            <p:cNvSpPr>
              <a:spLocks noChangeArrowheads="1"/>
            </p:cNvSpPr>
            <p:nvPr/>
          </p:nvSpPr>
          <p:spPr bwMode="auto">
            <a:xfrm>
              <a:off x="1068388" y="5134552"/>
              <a:ext cx="106150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b="1">
                  <a:latin typeface="Arial" charset="0"/>
                  <a:cs typeface="Arial" charset="0"/>
                </a:rPr>
                <a:t>Person F</a:t>
              </a:r>
            </a:p>
          </p:txBody>
        </p:sp>
        <p:sp>
          <p:nvSpPr>
            <p:cNvPr id="128" name="Cube 82"/>
            <p:cNvSpPr>
              <a:spLocks noChangeArrowheads="1"/>
            </p:cNvSpPr>
            <p:nvPr/>
          </p:nvSpPr>
          <p:spPr bwMode="auto">
            <a:xfrm>
              <a:off x="2279650" y="5124441"/>
              <a:ext cx="6096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29" name="Cube 83"/>
            <p:cNvSpPr>
              <a:spLocks noChangeArrowheads="1"/>
            </p:cNvSpPr>
            <p:nvPr/>
          </p:nvSpPr>
          <p:spPr bwMode="auto">
            <a:xfrm>
              <a:off x="2813050" y="5124441"/>
              <a:ext cx="22860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70C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130" name="Cube 84"/>
            <p:cNvSpPr>
              <a:spLocks noChangeArrowheads="1"/>
            </p:cNvSpPr>
            <p:nvPr/>
          </p:nvSpPr>
          <p:spPr bwMode="auto">
            <a:xfrm>
              <a:off x="5022850" y="5124441"/>
              <a:ext cx="17526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CC9900"/>
                  </a:solidFill>
                  <a:latin typeface="Arial" charset="0"/>
                  <a:cs typeface="Arial" charset="0"/>
                </a:rPr>
                <a:t>K</a:t>
              </a:r>
            </a:p>
          </p:txBody>
        </p:sp>
        <p:sp>
          <p:nvSpPr>
            <p:cNvPr id="131" name="Cube 85"/>
            <p:cNvSpPr>
              <a:spLocks noChangeArrowheads="1"/>
            </p:cNvSpPr>
            <p:nvPr/>
          </p:nvSpPr>
          <p:spPr bwMode="auto">
            <a:xfrm>
              <a:off x="6699250" y="5124441"/>
              <a:ext cx="10668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00B05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32" name="Cube 86"/>
            <p:cNvSpPr>
              <a:spLocks noChangeArrowheads="1"/>
            </p:cNvSpPr>
            <p:nvPr/>
          </p:nvSpPr>
          <p:spPr bwMode="auto">
            <a:xfrm>
              <a:off x="7689850" y="5124441"/>
              <a:ext cx="685800" cy="395288"/>
            </a:xfrm>
            <a:prstGeom prst="cube">
              <a:avLst>
                <a:gd name="adj" fmla="val 14333"/>
              </a:avLst>
            </a:prstGeom>
            <a:solidFill>
              <a:srgbClr val="DFBE9D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AU" sz="2400" b="1">
                  <a:solidFill>
                    <a:srgbClr val="7030A0"/>
                  </a:solidFill>
                  <a:latin typeface="Arial" charset="0"/>
                  <a:cs typeface="Arial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8404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John Kotter’s 8 Step Change Model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6146" name="Picture 2" descr="http://martinwebster.files.wordpress.com/2011/06/kotterstepsofchan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61523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9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 Study- Telecoms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455021"/>
            <a:ext cx="3456384" cy="231263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340040"/>
            <a:ext cx="3249712" cy="2434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1557" y="5790334"/>
            <a:ext cx="674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Fixed Radio Access Project and change What happened 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399345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6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26035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</a:rPr>
              <a:t>For next week</a:t>
            </a:r>
            <a:endParaRPr lang="en-US" sz="800" dirty="0">
              <a:ea typeface="ＭＳ Ｐゴシック" pitchFamily="1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Arial" pitchFamily="-112" charset="0"/>
                <a:cs typeface="Arial" pitchFamily="-112" charset="0"/>
              </a:rPr>
              <a:t>INFO5990 - Professional Practice in IT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7664" y="2132856"/>
            <a:ext cx="58364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Remember !!</a:t>
            </a:r>
          </a:p>
          <a:p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You should now be in teams</a:t>
            </a:r>
          </a:p>
          <a:p>
            <a:pPr marL="342900" indent="-342900">
              <a:buAutoNum type="arabicPeriod"/>
            </a:pPr>
            <a:r>
              <a:rPr lang="en-AU" dirty="0"/>
              <a:t>Start thinking about your group topic</a:t>
            </a:r>
          </a:p>
          <a:p>
            <a:pPr marL="342900" indent="-342900">
              <a:buAutoNum type="arabicPeriod"/>
            </a:pPr>
            <a:r>
              <a:rPr lang="en-AU" dirty="0"/>
              <a:t>Check with your tutor – no duplicates in class</a:t>
            </a:r>
          </a:p>
          <a:p>
            <a:pPr marL="342900" indent="-342900">
              <a:buAutoNum type="arabicPeriod"/>
            </a:pPr>
            <a:r>
              <a:rPr lang="en-AU" dirty="0"/>
              <a:t>Do the readings</a:t>
            </a:r>
          </a:p>
          <a:p>
            <a:pPr marL="342900" indent="-342900">
              <a:buAutoNum type="arabicPeriod"/>
            </a:pPr>
            <a:r>
              <a:rPr lang="en-AU" dirty="0"/>
              <a:t>Start working on your group assignment</a:t>
            </a:r>
          </a:p>
        </p:txBody>
      </p:sp>
    </p:spTree>
    <p:extLst>
      <p:ext uri="{BB962C8B-B14F-4D97-AF65-F5344CB8AC3E}">
        <p14:creationId xmlns:p14="http://schemas.microsoft.com/office/powerpoint/2010/main" val="850065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260350"/>
            <a:ext cx="8001000" cy="1216025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1" charset="-128"/>
              </a:rPr>
              <a:t>Q&amp;A</a:t>
            </a:r>
            <a:endParaRPr lang="en-US" sz="800" dirty="0">
              <a:ea typeface="ＭＳ Ｐゴシック" pitchFamily="1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Arial" pitchFamily="-112" charset="0"/>
                <a:cs typeface="Arial" pitchFamily="-112" charset="0"/>
              </a:rPr>
              <a:t>INFO5990 - Professional Practice in IT </a:t>
            </a:r>
          </a:p>
        </p:txBody>
      </p:sp>
      <p:pic>
        <p:nvPicPr>
          <p:cNvPr id="11266" name="Picture 2" descr="http://torwars.com/wp-content/uploads/2012/05/blue-q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62050"/>
            <a:ext cx="4331246" cy="43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18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 the Terminology</a:t>
            </a:r>
            <a:endParaRPr lang="en-US" dirty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/>
          </a:p>
          <a:p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INFO5990 - Professional Practice in IT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36271981"/>
              </p:ext>
            </p:extLst>
          </p:nvPr>
        </p:nvGraphicFramePr>
        <p:xfrm>
          <a:off x="1043608" y="1720850"/>
          <a:ext cx="7344816" cy="433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Sourcing IT Talent</a:t>
            </a:r>
          </a:p>
        </p:txBody>
      </p:sp>
      <p:pic>
        <p:nvPicPr>
          <p:cNvPr id="7" name="Content Placeholder 6" descr="binoculars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2" b="16102"/>
          <a:stretch>
            <a:fillRect/>
          </a:stretch>
        </p:blipFill>
        <p:spPr>
          <a:xfrm>
            <a:off x="467544" y="2060848"/>
            <a:ext cx="4493400" cy="239648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4048" y="2060848"/>
            <a:ext cx="39604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</a:rPr>
              <a:t>How do </a:t>
            </a:r>
            <a:r>
              <a:rPr lang="en-US" sz="4400" dirty="0" err="1">
                <a:solidFill>
                  <a:srgbClr val="0000FF"/>
                </a:solidFill>
              </a:rPr>
              <a:t>organisations</a:t>
            </a:r>
            <a:r>
              <a:rPr lang="en-US" sz="4400" dirty="0">
                <a:solidFill>
                  <a:srgbClr val="0000FF"/>
                </a:solidFill>
              </a:rPr>
              <a:t> recruit IT Talent?</a:t>
            </a:r>
          </a:p>
        </p:txBody>
      </p:sp>
    </p:spTree>
    <p:extLst>
      <p:ext uri="{BB962C8B-B14F-4D97-AF65-F5344CB8AC3E}">
        <p14:creationId xmlns:p14="http://schemas.microsoft.com/office/powerpoint/2010/main" val="184685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Sourcing IT Talent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8" name="Picture 7" descr="USY_MB1_RGB_Standard_Logo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60648"/>
            <a:ext cx="1567180" cy="5461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55576" y="1556792"/>
            <a:ext cx="77768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Options include: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Hire a recruitment company to source IT candidates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Direct recruitment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Permanent job offers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Contract staff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Outsource / local and international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LinkedIn – my own example- QSTP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Any others?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23" y="2780928"/>
            <a:ext cx="2733675" cy="1666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1166" y="4447803"/>
            <a:ext cx="10262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" dirty="0" err="1"/>
              <a:t>Source:Pageuppeople</a:t>
            </a:r>
            <a:endParaRPr lang="en-AU" sz="600" dirty="0"/>
          </a:p>
        </p:txBody>
      </p:sp>
    </p:spTree>
    <p:extLst>
      <p:ext uri="{BB962C8B-B14F-4D97-AF65-F5344CB8AC3E}">
        <p14:creationId xmlns:p14="http://schemas.microsoft.com/office/powerpoint/2010/main" val="123824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2143918"/>
            <a:ext cx="2619375" cy="17430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29" y="1916832"/>
            <a:ext cx="28289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Key Challenges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2621" y="1414420"/>
            <a:ext cx="39604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</a:rPr>
              <a:t>What are </a:t>
            </a:r>
          </a:p>
          <a:p>
            <a:r>
              <a:rPr lang="en-US" sz="4400" dirty="0">
                <a:solidFill>
                  <a:srgbClr val="0000FF"/>
                </a:solidFill>
              </a:rPr>
              <a:t>the key challenges of sourcing talent?</a:t>
            </a:r>
          </a:p>
        </p:txBody>
      </p:sp>
      <p:pic>
        <p:nvPicPr>
          <p:cNvPr id="2" name="Picture 1" descr="dreamstime_6906191-Question Mark Ma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4420"/>
            <a:ext cx="3792567" cy="379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1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Differentiation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48" y="1295543"/>
            <a:ext cx="4608512" cy="333418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Lisa Walker / Decler Hague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INFO5990 - Professional Practice in 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7704" y="4445066"/>
            <a:ext cx="15792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" dirty="0" err="1"/>
              <a:t>source:partnersinexellenceblog.com</a:t>
            </a:r>
            <a:endParaRPr lang="en-AU" sz="600" dirty="0"/>
          </a:p>
        </p:txBody>
      </p:sp>
      <p:sp>
        <p:nvSpPr>
          <p:cNvPr id="8" name="Right Arrow 7"/>
          <p:cNvSpPr/>
          <p:nvPr/>
        </p:nvSpPr>
        <p:spPr>
          <a:xfrm>
            <a:off x="5302285" y="28006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18" y="2171417"/>
            <a:ext cx="2619375" cy="1743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1366" y="3914492"/>
            <a:ext cx="11753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" dirty="0" err="1"/>
              <a:t>source:mscareergirl.com</a:t>
            </a:r>
            <a:endParaRPr lang="en-AU" sz="600" dirty="0"/>
          </a:p>
        </p:txBody>
      </p:sp>
    </p:spTree>
    <p:extLst>
      <p:ext uri="{BB962C8B-B14F-4D97-AF65-F5344CB8AC3E}">
        <p14:creationId xmlns:p14="http://schemas.microsoft.com/office/powerpoint/2010/main" val="3803812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6157</TotalTime>
  <Words>2148</Words>
  <Application>Microsoft Office PowerPoint</Application>
  <PresentationFormat>On-screen Show (4:3)</PresentationFormat>
  <Paragraphs>404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Narrow</vt:lpstr>
      <vt:lpstr>Calibri</vt:lpstr>
      <vt:lpstr>Verdana</vt:lpstr>
      <vt:lpstr>Wingdings</vt:lpstr>
      <vt:lpstr>Office Theme</vt:lpstr>
      <vt:lpstr>INFO5990</vt:lpstr>
      <vt:lpstr>Agenda</vt:lpstr>
      <vt:lpstr>PowerPoint Presentation</vt:lpstr>
      <vt:lpstr>Confirm the Terminology</vt:lpstr>
      <vt:lpstr>Sourcing IT Talent</vt:lpstr>
      <vt:lpstr>Sourcing IT Talent</vt:lpstr>
      <vt:lpstr>Examples</vt:lpstr>
      <vt:lpstr>Key Challenges</vt:lpstr>
      <vt:lpstr>Differentiation</vt:lpstr>
      <vt:lpstr>Key Challenges</vt:lpstr>
      <vt:lpstr>Managing IT Talent</vt:lpstr>
      <vt:lpstr>Nurturing and Retaining IT Talent</vt:lpstr>
      <vt:lpstr>PowerPoint Presentation</vt:lpstr>
      <vt:lpstr>Managing Talent in a recovery</vt:lpstr>
      <vt:lpstr>Your Career Development</vt:lpstr>
      <vt:lpstr>Why Change Management?</vt:lpstr>
      <vt:lpstr>What is Change Management?</vt:lpstr>
      <vt:lpstr>Reasons for applying OCM?</vt:lpstr>
      <vt:lpstr>The difference between project management and change management </vt:lpstr>
      <vt:lpstr>Change is a process…</vt:lpstr>
      <vt:lpstr>States of change</vt:lpstr>
      <vt:lpstr>Another example</vt:lpstr>
      <vt:lpstr>Why you should care?</vt:lpstr>
      <vt:lpstr>Who ‘does’ change management?</vt:lpstr>
      <vt:lpstr>Key roles in Change Management</vt:lpstr>
      <vt:lpstr>PowerPoint Presentation</vt:lpstr>
      <vt:lpstr>“Why” change management?</vt:lpstr>
      <vt:lpstr>Connecting OCM to business results </vt:lpstr>
      <vt:lpstr>Mitigating negative consequences</vt:lpstr>
      <vt:lpstr>Translating OCM to financial performance – human ROI factors</vt:lpstr>
      <vt:lpstr>Expected returns vs. poorly managed OCM</vt:lpstr>
      <vt:lpstr>The ADKAR® Change Model</vt:lpstr>
      <vt:lpstr>Your change journey…</vt:lpstr>
      <vt:lpstr>The Psychology of Change</vt:lpstr>
      <vt:lpstr>Not everyone changes at the same pace</vt:lpstr>
      <vt:lpstr>John Kotter’s 8 Step Change Model</vt:lpstr>
      <vt:lpstr>Case Study- Telecoms</vt:lpstr>
      <vt:lpstr>For next week</vt:lpstr>
      <vt:lpstr>Q&amp;A</vt:lpstr>
    </vt:vector>
  </TitlesOfParts>
  <Company>University of New South Wales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Decler</dc:creator>
  <cp:lastModifiedBy>Khimji Vaghjiani</cp:lastModifiedBy>
  <cp:revision>266</cp:revision>
  <cp:lastPrinted>2012-07-31T02:56:32Z</cp:lastPrinted>
  <dcterms:created xsi:type="dcterms:W3CDTF">2009-07-24T05:09:51Z</dcterms:created>
  <dcterms:modified xsi:type="dcterms:W3CDTF">2020-08-30T01:07:13Z</dcterms:modified>
</cp:coreProperties>
</file>